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5199975" cy="35999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38">
          <p15:clr>
            <a:srgbClr val="A4A3A4"/>
          </p15:clr>
        </p15:guide>
        <p15:guide id="2" pos="79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C845D2-A95B-4E3C-ACFF-E1E1935CE79A}" v="4" dt="2022-06-10T09:00:59.4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31" autoAdjust="0"/>
    <p:restoredTop sz="94660"/>
  </p:normalViewPr>
  <p:slideViewPr>
    <p:cSldViewPr snapToGrid="0">
      <p:cViewPr>
        <p:scale>
          <a:sx n="30" d="100"/>
          <a:sy n="30" d="100"/>
        </p:scale>
        <p:origin x="1862" y="-1507"/>
      </p:cViewPr>
      <p:guideLst>
        <p:guide orient="horz" pos="11338"/>
        <p:guide pos="79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esca MASINO" userId="ffaa935d-96cc-4d2d-a20f-adc4c03b1579" providerId="ADAL" clId="{4FC845D2-A95B-4E3C-ACFF-E1E1935CE79A}"/>
    <pc:docChg chg="undo custSel modSld">
      <pc:chgData name="Francesca MASINO" userId="ffaa935d-96cc-4d2d-a20f-adc4c03b1579" providerId="ADAL" clId="{4FC845D2-A95B-4E3C-ACFF-E1E1935CE79A}" dt="2022-06-10T09:01:00.230" v="5" actId="1076"/>
      <pc:docMkLst>
        <pc:docMk/>
      </pc:docMkLst>
      <pc:sldChg chg="addSp delSp modSp mod">
        <pc:chgData name="Francesca MASINO" userId="ffaa935d-96cc-4d2d-a20f-adc4c03b1579" providerId="ADAL" clId="{4FC845D2-A95B-4E3C-ACFF-E1E1935CE79A}" dt="2022-06-10T09:01:00.230" v="5" actId="1076"/>
        <pc:sldMkLst>
          <pc:docMk/>
          <pc:sldMk cId="2048510319" sldId="256"/>
        </pc:sldMkLst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2" creationId="{35511256-0397-4C65-9B1D-FAC98098D80A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3" creationId="{39250460-B9C0-4EFC-BA2D-2B4A5268C4DE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4" creationId="{D1FBAADC-669D-4F8C-8CD9-369F4F48D778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6" creationId="{190BF5E7-970A-4A84-A53C-62E63E2B59B1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12" creationId="{316BDFC5-5FDC-40A7-91DB-A40AC42BA1A3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14" creationId="{83E497E0-FBF6-47F5-967B-131936AC7CB0}"/>
          </ac:spMkLst>
        </pc:spChg>
        <pc:spChg chg="mod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16" creationId="{8B1F53A2-2442-42B5-8D5D-C4AA4DCDEFA2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23" creationId="{96C66A88-DBB3-47BC-A61D-262DB0E030FB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24" creationId="{A6DEE678-6D8B-4483-9D12-13D632EF9AFF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27" creationId="{0BE664F3-1320-4C6A-9F9B-1DCB21598573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38" creationId="{1430CFA3-B596-45B5-98F4-53A2CBB9FD01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39" creationId="{4F9BAD81-2AF4-47DA-90FF-CD55E0CDE3CB}"/>
          </ac:spMkLst>
        </pc:spChg>
        <pc:spChg chg="mod topLvl">
          <ac:chgData name="Francesca MASINO" userId="ffaa935d-96cc-4d2d-a20f-adc4c03b1579" providerId="ADAL" clId="{4FC845D2-A95B-4E3C-ACFF-E1E1935CE79A}" dt="2022-06-10T09:01:00.230" v="5" actId="1076"/>
          <ac:spMkLst>
            <pc:docMk/>
            <pc:sldMk cId="2048510319" sldId="256"/>
            <ac:spMk id="41" creationId="{8C7177F6-7327-40D4-97D0-40D1FE4F5418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45" creationId="{CD480BF2-4626-4B1D-B338-1DED9C51786F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46" creationId="{4C863C5E-4190-46E5-8448-47C5F80207B2}"/>
          </ac:spMkLst>
        </pc:spChg>
        <pc:spChg chg="mod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47" creationId="{5FCA8762-B3FC-4997-95A6-D54378CDB04C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48" creationId="{F8B07B13-20C6-4767-87A6-5D5CFEC293B3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54" creationId="{3D3F29D6-FC44-4000-BBB6-C18DE30BDC6B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56" creationId="{41FF2BE9-6105-4842-9188-081295695C8E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62" creationId="{2B853E42-D425-4FCF-BDB3-C7D1169D9203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68" creationId="{969AA280-A465-45C4-B756-1A69E76C78A0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70" creationId="{E45042C6-E820-4A6B-8E18-018106F6BC6D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71" creationId="{694B9519-B725-49B8-AFDF-9A87904583BA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74" creationId="{08D54DA3-3377-4C20-BAC3-C93A7D643776}"/>
          </ac:spMkLst>
        </pc:spChg>
        <pc:spChg chg="mod topLvl">
          <ac:chgData name="Francesca MASINO" userId="ffaa935d-96cc-4d2d-a20f-adc4c03b1579" providerId="ADAL" clId="{4FC845D2-A95B-4E3C-ACFF-E1E1935CE79A}" dt="2022-06-10T09:00:59.420" v="4" actId="1076"/>
          <ac:spMkLst>
            <pc:docMk/>
            <pc:sldMk cId="2048510319" sldId="256"/>
            <ac:spMk id="76" creationId="{8B3E6161-50DC-4D3A-855A-03723B9A54C8}"/>
          </ac:spMkLst>
        </pc:spChg>
        <pc:grpChg chg="mod topLvl">
          <ac:chgData name="Francesca MASINO" userId="ffaa935d-96cc-4d2d-a20f-adc4c03b1579" providerId="ADAL" clId="{4FC845D2-A95B-4E3C-ACFF-E1E1935CE79A}" dt="2022-06-10T09:00:59.420" v="4" actId="1076"/>
          <ac:grpSpMkLst>
            <pc:docMk/>
            <pc:sldMk cId="2048510319" sldId="256"/>
            <ac:grpSpMk id="15" creationId="{00000000-0000-0000-0000-000000000000}"/>
          </ac:grpSpMkLst>
        </pc:grpChg>
        <pc:grpChg chg="add del mod">
          <ac:chgData name="Francesca MASINO" userId="ffaa935d-96cc-4d2d-a20f-adc4c03b1579" providerId="ADAL" clId="{4FC845D2-A95B-4E3C-ACFF-E1E1935CE79A}" dt="2022-06-10T09:00:59.420" v="4" actId="1076"/>
          <ac:grpSpMkLst>
            <pc:docMk/>
            <pc:sldMk cId="2048510319" sldId="256"/>
            <ac:grpSpMk id="17" creationId="{00000000-0000-0000-0000-000000000000}"/>
          </ac:grpSpMkLst>
        </pc:grpChg>
        <pc:graphicFrameChg chg="mod topLvl">
          <ac:chgData name="Francesca MASINO" userId="ffaa935d-96cc-4d2d-a20f-adc4c03b1579" providerId="ADAL" clId="{4FC845D2-A95B-4E3C-ACFF-E1E1935CE79A}" dt="2022-06-10T09:00:59.420" v="4" actId="1076"/>
          <ac:graphicFrameMkLst>
            <pc:docMk/>
            <pc:sldMk cId="2048510319" sldId="256"/>
            <ac:graphicFrameMk id="28" creationId="{5C90B079-783C-4404-B364-D1CB4969F249}"/>
          </ac:graphicFrameMkLst>
        </pc:graphicFrameChg>
        <pc:picChg chg="mod topLvl">
          <ac:chgData name="Francesca MASINO" userId="ffaa935d-96cc-4d2d-a20f-adc4c03b1579" providerId="ADAL" clId="{4FC845D2-A95B-4E3C-ACFF-E1E1935CE79A}" dt="2022-06-10T09:00:59.420" v="4" actId="1076"/>
          <ac:picMkLst>
            <pc:docMk/>
            <pc:sldMk cId="2048510319" sldId="256"/>
            <ac:picMk id="5" creationId="{59545F31-51DA-4994-B3B2-2F7A44422A6B}"/>
          </ac:picMkLst>
        </pc:picChg>
        <pc:picChg chg="mod topLvl">
          <ac:chgData name="Francesca MASINO" userId="ffaa935d-96cc-4d2d-a20f-adc4c03b1579" providerId="ADAL" clId="{4FC845D2-A95B-4E3C-ACFF-E1E1935CE79A}" dt="2022-06-10T09:00:59.420" v="4" actId="1076"/>
          <ac:picMkLst>
            <pc:docMk/>
            <pc:sldMk cId="2048510319" sldId="256"/>
            <ac:picMk id="9" creationId="{66EF7B5A-A6FC-452D-8571-13CEB5DFCF6A}"/>
          </ac:picMkLst>
        </pc:picChg>
        <pc:picChg chg="mod">
          <ac:chgData name="Francesca MASINO" userId="ffaa935d-96cc-4d2d-a20f-adc4c03b1579" providerId="ADAL" clId="{4FC845D2-A95B-4E3C-ACFF-E1E1935CE79A}" dt="2022-06-10T09:00:59.420" v="4" actId="1076"/>
          <ac:picMkLst>
            <pc:docMk/>
            <pc:sldMk cId="2048510319" sldId="256"/>
            <ac:picMk id="13" creationId="{36BC30AB-8008-4260-A808-1B38A87A4FE1}"/>
          </ac:picMkLst>
        </pc:picChg>
        <pc:picChg chg="mod topLvl">
          <ac:chgData name="Francesca MASINO" userId="ffaa935d-96cc-4d2d-a20f-adc4c03b1579" providerId="ADAL" clId="{4FC845D2-A95B-4E3C-ACFF-E1E1935CE79A}" dt="2022-06-10T09:00:59.420" v="4" actId="1076"/>
          <ac:picMkLst>
            <pc:docMk/>
            <pc:sldMk cId="2048510319" sldId="256"/>
            <ac:picMk id="25" creationId="{E0809491-3372-4696-A91D-A20FAA0518F4}"/>
          </ac:picMkLst>
        </pc:picChg>
        <pc:picChg chg="mod topLvl">
          <ac:chgData name="Francesca MASINO" userId="ffaa935d-96cc-4d2d-a20f-adc4c03b1579" providerId="ADAL" clId="{4FC845D2-A95B-4E3C-ACFF-E1E1935CE79A}" dt="2022-06-10T09:00:59.420" v="4" actId="1076"/>
          <ac:picMkLst>
            <pc:docMk/>
            <pc:sldMk cId="2048510319" sldId="256"/>
            <ac:picMk id="36" creationId="{4921FBAC-9D9D-4686-8A47-AF0609BEE7B9}"/>
          </ac:picMkLst>
        </pc:picChg>
        <pc:picChg chg="mod topLvl">
          <ac:chgData name="Francesca MASINO" userId="ffaa935d-96cc-4d2d-a20f-adc4c03b1579" providerId="ADAL" clId="{4FC845D2-A95B-4E3C-ACFF-E1E1935CE79A}" dt="2022-06-10T09:00:59.420" v="4" actId="1076"/>
          <ac:picMkLst>
            <pc:docMk/>
            <pc:sldMk cId="2048510319" sldId="256"/>
            <ac:picMk id="37" creationId="{C3A470E8-1DF4-4782-950B-06D2C7EDEB39}"/>
          </ac:picMkLst>
        </pc:picChg>
        <pc:picChg chg="mod topLvl">
          <ac:chgData name="Francesca MASINO" userId="ffaa935d-96cc-4d2d-a20f-adc4c03b1579" providerId="ADAL" clId="{4FC845D2-A95B-4E3C-ACFF-E1E1935CE79A}" dt="2022-06-10T09:00:59.420" v="4" actId="1076"/>
          <ac:picMkLst>
            <pc:docMk/>
            <pc:sldMk cId="2048510319" sldId="256"/>
            <ac:picMk id="52" creationId="{98C22DD3-5222-44AF-93BA-0E4C62D63C1B}"/>
          </ac:picMkLst>
        </pc:picChg>
        <pc:picChg chg="mod topLvl">
          <ac:chgData name="Francesca MASINO" userId="ffaa935d-96cc-4d2d-a20f-adc4c03b1579" providerId="ADAL" clId="{4FC845D2-A95B-4E3C-ACFF-E1E1935CE79A}" dt="2022-06-10T09:00:59.420" v="4" actId="1076"/>
          <ac:picMkLst>
            <pc:docMk/>
            <pc:sldMk cId="2048510319" sldId="256"/>
            <ac:picMk id="75" creationId="{937C9F98-631B-4267-ADC9-DF07EA514DC4}"/>
          </ac:picMkLst>
        </pc:picChg>
        <pc:cxnChg chg="mod topLvl">
          <ac:chgData name="Francesca MASINO" userId="ffaa935d-96cc-4d2d-a20f-adc4c03b1579" providerId="ADAL" clId="{4FC845D2-A95B-4E3C-ACFF-E1E1935CE79A}" dt="2022-06-10T09:00:59.420" v="4" actId="1076"/>
          <ac:cxnSpMkLst>
            <pc:docMk/>
            <pc:sldMk cId="2048510319" sldId="256"/>
            <ac:cxnSpMk id="30" creationId="{C223F66E-4FCC-4367-8F55-ADE993709390}"/>
          </ac:cxnSpMkLst>
        </pc:cxn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5F47FA-DE3C-4312-B4F7-CB7C05F35484}" type="doc">
      <dgm:prSet loTypeId="urn:microsoft.com/office/officeart/2008/layout/HorizontalMultiLevelHierarchy" loCatId="hierarchy" qsTypeId="urn:microsoft.com/office/officeart/2005/8/quickstyle/3d7" qsCatId="3D" csTypeId="urn:microsoft.com/office/officeart/2005/8/colors/accent0_1" csCatId="mainScheme" phldr="1"/>
      <dgm:spPr/>
      <dgm:t>
        <a:bodyPr/>
        <a:lstStyle/>
        <a:p>
          <a:endParaRPr lang="it-IT"/>
        </a:p>
      </dgm:t>
    </dgm:pt>
    <dgm:pt modelId="{7E19DF04-76D5-4B15-B072-54C282043315}">
      <dgm:prSet phldrT="[Testo]" custT="1"/>
      <dgm:spPr/>
      <dgm:t>
        <a:bodyPr/>
        <a:lstStyle/>
        <a:p>
          <a:r>
            <a:rPr lang="it-IT" sz="6000" dirty="0">
              <a:latin typeface="Arial" panose="020B0604020202020204" pitchFamily="34" charset="0"/>
              <a:cs typeface="Arial" panose="020B0604020202020204" pitchFamily="34" charset="0"/>
            </a:rPr>
            <a:t>SCG</a:t>
          </a:r>
        </a:p>
      </dgm:t>
    </dgm:pt>
    <dgm:pt modelId="{91803716-AC7B-469E-8082-A801E1C9920C}" type="parTrans" cxnId="{55E9B056-176D-4506-9B0F-8EDB25C90294}">
      <dgm:prSet/>
      <dgm:spPr/>
      <dgm:t>
        <a:bodyPr/>
        <a:lstStyle/>
        <a:p>
          <a:endParaRPr lang="it-IT" sz="25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80CA99F-DAC7-4E66-BF95-044C07FDA769}" type="sibTrans" cxnId="{55E9B056-176D-4506-9B0F-8EDB25C90294}">
      <dgm:prSet/>
      <dgm:spPr/>
      <dgm:t>
        <a:bodyPr/>
        <a:lstStyle/>
        <a:p>
          <a:endParaRPr lang="it-IT" sz="25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842170-E4E8-4C16-B3E6-FCBF864DC38D}">
      <dgm:prSet phldrT="[Testo]" custT="1"/>
      <dgm:spPr/>
      <dgm:t>
        <a:bodyPr/>
        <a:lstStyle/>
        <a:p>
          <a:r>
            <a:rPr lang="en-GB" sz="25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Water and volatiles extraction using abs. ethanol </a:t>
          </a:r>
          <a:r>
            <a:rPr lang="en-GB" sz="25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rPr>
            <a:t> </a:t>
          </a:r>
          <a:r>
            <a:rPr lang="en-GB" sz="2500" dirty="0" err="1">
              <a:latin typeface="Arial" panose="020B0604020202020204" pitchFamily="34" charset="0"/>
              <a:cs typeface="Arial" panose="020B0604020202020204" pitchFamily="34" charset="0"/>
            </a:rPr>
            <a:t>Hydroalcoholic</a:t>
          </a:r>
          <a:r>
            <a:rPr lang="en-GB" sz="2500" dirty="0">
              <a:latin typeface="Arial" panose="020B0604020202020204" pitchFamily="34" charset="0"/>
              <a:cs typeface="Arial" panose="020B0604020202020204" pitchFamily="34" charset="0"/>
            </a:rPr>
            <a:t> extract</a:t>
          </a:r>
          <a:endParaRPr lang="it-IT" sz="25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79EB46-D953-4959-A1B1-4B9BCB88968D}" type="parTrans" cxnId="{88F9EA1A-12A2-4AF5-8546-3561AE91CACC}">
      <dgm:prSet custT="1"/>
      <dgm:spPr/>
      <dgm:t>
        <a:bodyPr/>
        <a:lstStyle/>
        <a:p>
          <a:endParaRPr lang="it-IT" sz="25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5B9C07B-249E-4457-BD0C-8759AD1D2497}" type="sibTrans" cxnId="{88F9EA1A-12A2-4AF5-8546-3561AE91CACC}">
      <dgm:prSet/>
      <dgm:spPr/>
      <dgm:t>
        <a:bodyPr/>
        <a:lstStyle/>
        <a:p>
          <a:endParaRPr lang="it-IT" sz="25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0317BC-A782-4844-8648-73CD4CF1D370}">
      <dgm:prSet phldrT="[Testo]" custT="1"/>
      <dgm:spPr/>
      <dgm:t>
        <a:bodyPr/>
        <a:lstStyle/>
        <a:p>
          <a:r>
            <a:rPr lang="en-GB" sz="25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Fat ex</a:t>
          </a:r>
          <a:r>
            <a:rPr lang="en-GB" sz="25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traction through hexane</a:t>
          </a:r>
        </a:p>
      </dgm:t>
    </dgm:pt>
    <dgm:pt modelId="{C758EACD-D02B-4988-B942-99E3AE3124A9}" type="parTrans" cxnId="{EC3010E5-860A-4BC2-AF52-1995A55E9C2A}">
      <dgm:prSet custT="1"/>
      <dgm:spPr/>
      <dgm:t>
        <a:bodyPr/>
        <a:lstStyle/>
        <a:p>
          <a:endParaRPr lang="it-IT" sz="25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9A9C7F-52F5-4A6F-BAEC-63A379670EA0}" type="sibTrans" cxnId="{EC3010E5-860A-4BC2-AF52-1995A55E9C2A}">
      <dgm:prSet/>
      <dgm:spPr/>
      <dgm:t>
        <a:bodyPr/>
        <a:lstStyle/>
        <a:p>
          <a:endParaRPr lang="it-IT" sz="25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CA7833-6CDF-4D03-B497-319175ED8347}">
      <dgm:prSet phldrT="[Testo]" custT="1"/>
      <dgm:spPr/>
      <dgm:t>
        <a:bodyPr/>
        <a:lstStyle/>
        <a:p>
          <a:r>
            <a:rPr lang="en-GB" sz="2800" noProof="0" dirty="0">
              <a:latin typeface="Arial" panose="020B0604020202020204" pitchFamily="34" charset="0"/>
              <a:cs typeface="Arial" panose="020B0604020202020204" pitchFamily="34" charset="0"/>
            </a:rPr>
            <a:t>Defatted and dried SCG</a:t>
          </a:r>
        </a:p>
      </dgm:t>
    </dgm:pt>
    <dgm:pt modelId="{D4BA11DE-267F-4617-AED8-23DE64E7437D}" type="parTrans" cxnId="{15491C3D-C08E-47B7-9EB4-19C786827853}">
      <dgm:prSet custT="1"/>
      <dgm:spPr/>
      <dgm:t>
        <a:bodyPr/>
        <a:lstStyle/>
        <a:p>
          <a:endParaRPr lang="it-IT" sz="25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8666B6C-6499-41A6-BCEB-14E1CB395EAF}" type="sibTrans" cxnId="{15491C3D-C08E-47B7-9EB4-19C786827853}">
      <dgm:prSet/>
      <dgm:spPr/>
      <dgm:t>
        <a:bodyPr/>
        <a:lstStyle/>
        <a:p>
          <a:endParaRPr lang="it-IT" sz="25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D5874C2-A8C1-454B-8266-BB91ABB46975}" type="pres">
      <dgm:prSet presAssocID="{895F47FA-DE3C-4312-B4F7-CB7C05F3548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9FC6052A-10AD-4EAF-A2E0-842CEAC268D2}" type="pres">
      <dgm:prSet presAssocID="{7E19DF04-76D5-4B15-B072-54C282043315}" presName="root1" presStyleCnt="0"/>
      <dgm:spPr/>
    </dgm:pt>
    <dgm:pt modelId="{35A0E2CB-AE28-4932-A524-9505B3790A06}" type="pres">
      <dgm:prSet presAssocID="{7E19DF04-76D5-4B15-B072-54C282043315}" presName="LevelOneTextNode" presStyleLbl="node0" presStyleIdx="0" presStyleCnt="1">
        <dgm:presLayoutVars>
          <dgm:chPref val="3"/>
        </dgm:presLayoutVars>
      </dgm:prSet>
      <dgm:spPr/>
    </dgm:pt>
    <dgm:pt modelId="{021C781E-52E6-4835-A413-278517CE0681}" type="pres">
      <dgm:prSet presAssocID="{7E19DF04-76D5-4B15-B072-54C282043315}" presName="level2hierChild" presStyleCnt="0"/>
      <dgm:spPr/>
    </dgm:pt>
    <dgm:pt modelId="{A69F4F1C-F310-4D80-938B-E9674A790A63}" type="pres">
      <dgm:prSet presAssocID="{C079EB46-D953-4959-A1B1-4B9BCB88968D}" presName="conn2-1" presStyleLbl="parChTrans1D2" presStyleIdx="0" presStyleCnt="3"/>
      <dgm:spPr/>
    </dgm:pt>
    <dgm:pt modelId="{FAB6913D-FEC4-4FEE-B2BB-881CEFD1F0FA}" type="pres">
      <dgm:prSet presAssocID="{C079EB46-D953-4959-A1B1-4B9BCB88968D}" presName="connTx" presStyleLbl="parChTrans1D2" presStyleIdx="0" presStyleCnt="3"/>
      <dgm:spPr/>
    </dgm:pt>
    <dgm:pt modelId="{1DF0A020-85F4-418D-8280-A22F3896C3BE}" type="pres">
      <dgm:prSet presAssocID="{1B842170-E4E8-4C16-B3E6-FCBF864DC38D}" presName="root2" presStyleCnt="0"/>
      <dgm:spPr/>
    </dgm:pt>
    <dgm:pt modelId="{3D5FF548-18EC-448D-93E7-23EE1C47FCDB}" type="pres">
      <dgm:prSet presAssocID="{1B842170-E4E8-4C16-B3E6-FCBF864DC38D}" presName="LevelTwoTextNode" presStyleLbl="node2" presStyleIdx="0" presStyleCnt="3" custScaleX="191050">
        <dgm:presLayoutVars>
          <dgm:chPref val="3"/>
        </dgm:presLayoutVars>
      </dgm:prSet>
      <dgm:spPr/>
    </dgm:pt>
    <dgm:pt modelId="{06E587C8-5645-47AA-BAEA-645C6246C170}" type="pres">
      <dgm:prSet presAssocID="{1B842170-E4E8-4C16-B3E6-FCBF864DC38D}" presName="level3hierChild" presStyleCnt="0"/>
      <dgm:spPr/>
    </dgm:pt>
    <dgm:pt modelId="{C25B4EE1-2FE7-4A49-BCEA-EAB69F77CC8F}" type="pres">
      <dgm:prSet presAssocID="{C758EACD-D02B-4988-B942-99E3AE3124A9}" presName="conn2-1" presStyleLbl="parChTrans1D2" presStyleIdx="1" presStyleCnt="3"/>
      <dgm:spPr/>
    </dgm:pt>
    <dgm:pt modelId="{816BC66B-708D-4D48-81DC-A44F58618FFF}" type="pres">
      <dgm:prSet presAssocID="{C758EACD-D02B-4988-B942-99E3AE3124A9}" presName="connTx" presStyleLbl="parChTrans1D2" presStyleIdx="1" presStyleCnt="3"/>
      <dgm:spPr/>
    </dgm:pt>
    <dgm:pt modelId="{ED1CC812-9CB2-4803-9D3B-A985B0E9B05E}" type="pres">
      <dgm:prSet presAssocID="{720317BC-A782-4844-8648-73CD4CF1D370}" presName="root2" presStyleCnt="0"/>
      <dgm:spPr/>
    </dgm:pt>
    <dgm:pt modelId="{049759DD-E306-48FF-B079-C571C071DD61}" type="pres">
      <dgm:prSet presAssocID="{720317BC-A782-4844-8648-73CD4CF1D370}" presName="LevelTwoTextNode" presStyleLbl="node2" presStyleIdx="1" presStyleCnt="3" custScaleX="135081">
        <dgm:presLayoutVars>
          <dgm:chPref val="3"/>
        </dgm:presLayoutVars>
      </dgm:prSet>
      <dgm:spPr/>
    </dgm:pt>
    <dgm:pt modelId="{5387B39B-3B63-4B80-872B-C899AE30EA7E}" type="pres">
      <dgm:prSet presAssocID="{720317BC-A782-4844-8648-73CD4CF1D370}" presName="level3hierChild" presStyleCnt="0"/>
      <dgm:spPr/>
    </dgm:pt>
    <dgm:pt modelId="{E78DE7F6-889C-40B2-9E7C-C6A18C156DB1}" type="pres">
      <dgm:prSet presAssocID="{D4BA11DE-267F-4617-AED8-23DE64E7437D}" presName="conn2-1" presStyleLbl="parChTrans1D2" presStyleIdx="2" presStyleCnt="3"/>
      <dgm:spPr/>
    </dgm:pt>
    <dgm:pt modelId="{8CF9D4E3-34AE-44FB-A223-52D6872D074D}" type="pres">
      <dgm:prSet presAssocID="{D4BA11DE-267F-4617-AED8-23DE64E7437D}" presName="connTx" presStyleLbl="parChTrans1D2" presStyleIdx="2" presStyleCnt="3"/>
      <dgm:spPr/>
    </dgm:pt>
    <dgm:pt modelId="{8C488A71-EDAD-4F34-AE68-75EF6E994492}" type="pres">
      <dgm:prSet presAssocID="{6BCA7833-6CDF-4D03-B497-319175ED8347}" presName="root2" presStyleCnt="0"/>
      <dgm:spPr/>
    </dgm:pt>
    <dgm:pt modelId="{D2BC88CD-557A-4799-B350-0ECDC7934F0A}" type="pres">
      <dgm:prSet presAssocID="{6BCA7833-6CDF-4D03-B497-319175ED8347}" presName="LevelTwoTextNode" presStyleLbl="node2" presStyleIdx="2" presStyleCnt="3" custScaleX="131418">
        <dgm:presLayoutVars>
          <dgm:chPref val="3"/>
        </dgm:presLayoutVars>
      </dgm:prSet>
      <dgm:spPr/>
    </dgm:pt>
    <dgm:pt modelId="{F98B4BCA-35F8-48E9-BB12-6F7AF17FE85C}" type="pres">
      <dgm:prSet presAssocID="{6BCA7833-6CDF-4D03-B497-319175ED8347}" presName="level3hierChild" presStyleCnt="0"/>
      <dgm:spPr/>
    </dgm:pt>
  </dgm:ptLst>
  <dgm:cxnLst>
    <dgm:cxn modelId="{4CC49903-1F64-4401-B5C7-FA664CC4F9A2}" type="presOf" srcId="{C079EB46-D953-4959-A1B1-4B9BCB88968D}" destId="{FAB6913D-FEC4-4FEE-B2BB-881CEFD1F0FA}" srcOrd="1" destOrd="0" presId="urn:microsoft.com/office/officeart/2008/layout/HorizontalMultiLevelHierarchy"/>
    <dgm:cxn modelId="{640E3E16-2474-4FDD-A97A-D612F3A0131F}" type="presOf" srcId="{C758EACD-D02B-4988-B942-99E3AE3124A9}" destId="{C25B4EE1-2FE7-4A49-BCEA-EAB69F77CC8F}" srcOrd="0" destOrd="0" presId="urn:microsoft.com/office/officeart/2008/layout/HorizontalMultiLevelHierarchy"/>
    <dgm:cxn modelId="{88F9EA1A-12A2-4AF5-8546-3561AE91CACC}" srcId="{7E19DF04-76D5-4B15-B072-54C282043315}" destId="{1B842170-E4E8-4C16-B3E6-FCBF864DC38D}" srcOrd="0" destOrd="0" parTransId="{C079EB46-D953-4959-A1B1-4B9BCB88968D}" sibTransId="{C5B9C07B-249E-4457-BD0C-8759AD1D2497}"/>
    <dgm:cxn modelId="{29A0F01A-E2B5-4AA3-BF6A-0593A47A7E32}" type="presOf" srcId="{7E19DF04-76D5-4B15-B072-54C282043315}" destId="{35A0E2CB-AE28-4932-A524-9505B3790A06}" srcOrd="0" destOrd="0" presId="urn:microsoft.com/office/officeart/2008/layout/HorizontalMultiLevelHierarchy"/>
    <dgm:cxn modelId="{CA80A21B-9ABA-4012-9ED6-31E60028AD34}" type="presOf" srcId="{D4BA11DE-267F-4617-AED8-23DE64E7437D}" destId="{E78DE7F6-889C-40B2-9E7C-C6A18C156DB1}" srcOrd="0" destOrd="0" presId="urn:microsoft.com/office/officeart/2008/layout/HorizontalMultiLevelHierarchy"/>
    <dgm:cxn modelId="{F5CDDB1E-4364-4479-8348-6E43594D135F}" type="presOf" srcId="{720317BC-A782-4844-8648-73CD4CF1D370}" destId="{049759DD-E306-48FF-B079-C571C071DD61}" srcOrd="0" destOrd="0" presId="urn:microsoft.com/office/officeart/2008/layout/HorizontalMultiLevelHierarchy"/>
    <dgm:cxn modelId="{15491C3D-C08E-47B7-9EB4-19C786827853}" srcId="{7E19DF04-76D5-4B15-B072-54C282043315}" destId="{6BCA7833-6CDF-4D03-B497-319175ED8347}" srcOrd="2" destOrd="0" parTransId="{D4BA11DE-267F-4617-AED8-23DE64E7437D}" sibTransId="{28666B6C-6499-41A6-BCEB-14E1CB395EAF}"/>
    <dgm:cxn modelId="{1F6B8E62-DCA9-48F8-A628-C3A991C7D788}" type="presOf" srcId="{C758EACD-D02B-4988-B942-99E3AE3124A9}" destId="{816BC66B-708D-4D48-81DC-A44F58618FFF}" srcOrd="1" destOrd="0" presId="urn:microsoft.com/office/officeart/2008/layout/HorizontalMultiLevelHierarchy"/>
    <dgm:cxn modelId="{35AFCA6C-6979-4E1C-B679-D92B5083776B}" type="presOf" srcId="{1B842170-E4E8-4C16-B3E6-FCBF864DC38D}" destId="{3D5FF548-18EC-448D-93E7-23EE1C47FCDB}" srcOrd="0" destOrd="0" presId="urn:microsoft.com/office/officeart/2008/layout/HorizontalMultiLevelHierarchy"/>
    <dgm:cxn modelId="{55E9B056-176D-4506-9B0F-8EDB25C90294}" srcId="{895F47FA-DE3C-4312-B4F7-CB7C05F35484}" destId="{7E19DF04-76D5-4B15-B072-54C282043315}" srcOrd="0" destOrd="0" parTransId="{91803716-AC7B-469E-8082-A801E1C9920C}" sibTransId="{280CA99F-DAC7-4E66-BF95-044C07FDA769}"/>
    <dgm:cxn modelId="{066743A1-7E89-4537-88FC-9D675E703E59}" type="presOf" srcId="{895F47FA-DE3C-4312-B4F7-CB7C05F35484}" destId="{8D5874C2-A8C1-454B-8266-BB91ABB46975}" srcOrd="0" destOrd="0" presId="urn:microsoft.com/office/officeart/2008/layout/HorizontalMultiLevelHierarchy"/>
    <dgm:cxn modelId="{EC3010E5-860A-4BC2-AF52-1995A55E9C2A}" srcId="{7E19DF04-76D5-4B15-B072-54C282043315}" destId="{720317BC-A782-4844-8648-73CD4CF1D370}" srcOrd="1" destOrd="0" parTransId="{C758EACD-D02B-4988-B942-99E3AE3124A9}" sibTransId="{A19A9C7F-52F5-4A6F-BAEC-63A379670EA0}"/>
    <dgm:cxn modelId="{C9D7E4E6-BCB9-4EBE-9DEB-8BC62398C408}" type="presOf" srcId="{D4BA11DE-267F-4617-AED8-23DE64E7437D}" destId="{8CF9D4E3-34AE-44FB-A223-52D6872D074D}" srcOrd="1" destOrd="0" presId="urn:microsoft.com/office/officeart/2008/layout/HorizontalMultiLevelHierarchy"/>
    <dgm:cxn modelId="{6A6EE0F1-9710-4FE8-AC7C-A6327DA43F5A}" type="presOf" srcId="{C079EB46-D953-4959-A1B1-4B9BCB88968D}" destId="{A69F4F1C-F310-4D80-938B-E9674A790A63}" srcOrd="0" destOrd="0" presId="urn:microsoft.com/office/officeart/2008/layout/HorizontalMultiLevelHierarchy"/>
    <dgm:cxn modelId="{A40A17FC-7E0A-4D8C-8681-046F8BDE1068}" type="presOf" srcId="{6BCA7833-6CDF-4D03-B497-319175ED8347}" destId="{D2BC88CD-557A-4799-B350-0ECDC7934F0A}" srcOrd="0" destOrd="0" presId="urn:microsoft.com/office/officeart/2008/layout/HorizontalMultiLevelHierarchy"/>
    <dgm:cxn modelId="{540CAB8B-D730-4679-84FC-47F8B5177955}" type="presParOf" srcId="{8D5874C2-A8C1-454B-8266-BB91ABB46975}" destId="{9FC6052A-10AD-4EAF-A2E0-842CEAC268D2}" srcOrd="0" destOrd="0" presId="urn:microsoft.com/office/officeart/2008/layout/HorizontalMultiLevelHierarchy"/>
    <dgm:cxn modelId="{9345872D-2479-44D6-A74B-BEE722486A26}" type="presParOf" srcId="{9FC6052A-10AD-4EAF-A2E0-842CEAC268D2}" destId="{35A0E2CB-AE28-4932-A524-9505B3790A06}" srcOrd="0" destOrd="0" presId="urn:microsoft.com/office/officeart/2008/layout/HorizontalMultiLevelHierarchy"/>
    <dgm:cxn modelId="{F9FFE438-8F03-4B26-A33C-CF503AE0DC6D}" type="presParOf" srcId="{9FC6052A-10AD-4EAF-A2E0-842CEAC268D2}" destId="{021C781E-52E6-4835-A413-278517CE0681}" srcOrd="1" destOrd="0" presId="urn:microsoft.com/office/officeart/2008/layout/HorizontalMultiLevelHierarchy"/>
    <dgm:cxn modelId="{B9359181-8340-45B5-8765-3A87FEAA0F2D}" type="presParOf" srcId="{021C781E-52E6-4835-A413-278517CE0681}" destId="{A69F4F1C-F310-4D80-938B-E9674A790A63}" srcOrd="0" destOrd="0" presId="urn:microsoft.com/office/officeart/2008/layout/HorizontalMultiLevelHierarchy"/>
    <dgm:cxn modelId="{11F76932-F966-4665-ADF9-5C8AF363E366}" type="presParOf" srcId="{A69F4F1C-F310-4D80-938B-E9674A790A63}" destId="{FAB6913D-FEC4-4FEE-B2BB-881CEFD1F0FA}" srcOrd="0" destOrd="0" presId="urn:microsoft.com/office/officeart/2008/layout/HorizontalMultiLevelHierarchy"/>
    <dgm:cxn modelId="{4FE82C81-E405-49C9-8A4A-CD66BA7AAF74}" type="presParOf" srcId="{021C781E-52E6-4835-A413-278517CE0681}" destId="{1DF0A020-85F4-418D-8280-A22F3896C3BE}" srcOrd="1" destOrd="0" presId="urn:microsoft.com/office/officeart/2008/layout/HorizontalMultiLevelHierarchy"/>
    <dgm:cxn modelId="{9F62E6A7-8F17-4C80-A443-894C48A45C25}" type="presParOf" srcId="{1DF0A020-85F4-418D-8280-A22F3896C3BE}" destId="{3D5FF548-18EC-448D-93E7-23EE1C47FCDB}" srcOrd="0" destOrd="0" presId="urn:microsoft.com/office/officeart/2008/layout/HorizontalMultiLevelHierarchy"/>
    <dgm:cxn modelId="{519E01A1-B788-453D-A7B8-07BAF8A0BD93}" type="presParOf" srcId="{1DF0A020-85F4-418D-8280-A22F3896C3BE}" destId="{06E587C8-5645-47AA-BAEA-645C6246C170}" srcOrd="1" destOrd="0" presId="urn:microsoft.com/office/officeart/2008/layout/HorizontalMultiLevelHierarchy"/>
    <dgm:cxn modelId="{BDB04573-D77F-41E8-91AD-705D9282E67B}" type="presParOf" srcId="{021C781E-52E6-4835-A413-278517CE0681}" destId="{C25B4EE1-2FE7-4A49-BCEA-EAB69F77CC8F}" srcOrd="2" destOrd="0" presId="urn:microsoft.com/office/officeart/2008/layout/HorizontalMultiLevelHierarchy"/>
    <dgm:cxn modelId="{5BA7843F-FFB0-412A-A589-5785A9C8EA3D}" type="presParOf" srcId="{C25B4EE1-2FE7-4A49-BCEA-EAB69F77CC8F}" destId="{816BC66B-708D-4D48-81DC-A44F58618FFF}" srcOrd="0" destOrd="0" presId="urn:microsoft.com/office/officeart/2008/layout/HorizontalMultiLevelHierarchy"/>
    <dgm:cxn modelId="{CFB9237F-DC7D-46F2-975C-FFCAA423B0C3}" type="presParOf" srcId="{021C781E-52E6-4835-A413-278517CE0681}" destId="{ED1CC812-9CB2-4803-9D3B-A985B0E9B05E}" srcOrd="3" destOrd="0" presId="urn:microsoft.com/office/officeart/2008/layout/HorizontalMultiLevelHierarchy"/>
    <dgm:cxn modelId="{56CC338D-DA9E-4D6A-8028-090D6CB5B633}" type="presParOf" srcId="{ED1CC812-9CB2-4803-9D3B-A985B0E9B05E}" destId="{049759DD-E306-48FF-B079-C571C071DD61}" srcOrd="0" destOrd="0" presId="urn:microsoft.com/office/officeart/2008/layout/HorizontalMultiLevelHierarchy"/>
    <dgm:cxn modelId="{3622ABB1-A4F8-40EB-BB3E-AA294915763D}" type="presParOf" srcId="{ED1CC812-9CB2-4803-9D3B-A985B0E9B05E}" destId="{5387B39B-3B63-4B80-872B-C899AE30EA7E}" srcOrd="1" destOrd="0" presId="urn:microsoft.com/office/officeart/2008/layout/HorizontalMultiLevelHierarchy"/>
    <dgm:cxn modelId="{2A9A9677-01C8-4344-BB7E-3BF24C981095}" type="presParOf" srcId="{021C781E-52E6-4835-A413-278517CE0681}" destId="{E78DE7F6-889C-40B2-9E7C-C6A18C156DB1}" srcOrd="4" destOrd="0" presId="urn:microsoft.com/office/officeart/2008/layout/HorizontalMultiLevelHierarchy"/>
    <dgm:cxn modelId="{99311697-CA5C-4973-AC87-FB6620076DF7}" type="presParOf" srcId="{E78DE7F6-889C-40B2-9E7C-C6A18C156DB1}" destId="{8CF9D4E3-34AE-44FB-A223-52D6872D074D}" srcOrd="0" destOrd="0" presId="urn:microsoft.com/office/officeart/2008/layout/HorizontalMultiLevelHierarchy"/>
    <dgm:cxn modelId="{F77E1132-5257-4F50-9FB0-F5CEAC03AD9D}" type="presParOf" srcId="{021C781E-52E6-4835-A413-278517CE0681}" destId="{8C488A71-EDAD-4F34-AE68-75EF6E994492}" srcOrd="5" destOrd="0" presId="urn:microsoft.com/office/officeart/2008/layout/HorizontalMultiLevelHierarchy"/>
    <dgm:cxn modelId="{0C31C967-B6F4-4976-AD37-B6A70EB3E576}" type="presParOf" srcId="{8C488A71-EDAD-4F34-AE68-75EF6E994492}" destId="{D2BC88CD-557A-4799-B350-0ECDC7934F0A}" srcOrd="0" destOrd="0" presId="urn:microsoft.com/office/officeart/2008/layout/HorizontalMultiLevelHierarchy"/>
    <dgm:cxn modelId="{5FD5BDB3-89AB-4B26-AC42-F876AFB54C3D}" type="presParOf" srcId="{8C488A71-EDAD-4F34-AE68-75EF6E994492}" destId="{F98B4BCA-35F8-48E9-BB12-6F7AF17FE85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8DE7F6-889C-40B2-9E7C-C6A18C156DB1}">
      <dsp:nvSpPr>
        <dsp:cNvPr id="0" name=""/>
        <dsp:cNvSpPr/>
      </dsp:nvSpPr>
      <dsp:spPr>
        <a:xfrm>
          <a:off x="1030160" y="2709333"/>
          <a:ext cx="672087" cy="12806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6043" y="0"/>
              </a:lnTo>
              <a:lnTo>
                <a:pt x="336043" y="1280654"/>
              </a:lnTo>
              <a:lnTo>
                <a:pt x="672087" y="1280654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30046" y="3313503"/>
        <a:ext cx="72314" cy="72314"/>
      </dsp:txXfrm>
    </dsp:sp>
    <dsp:sp modelId="{C25B4EE1-2FE7-4A49-BCEA-EAB69F77CC8F}">
      <dsp:nvSpPr>
        <dsp:cNvPr id="0" name=""/>
        <dsp:cNvSpPr/>
      </dsp:nvSpPr>
      <dsp:spPr>
        <a:xfrm>
          <a:off x="1030160" y="2663613"/>
          <a:ext cx="67208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2087" y="4572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49401" y="2692531"/>
        <a:ext cx="33604" cy="33604"/>
      </dsp:txXfrm>
    </dsp:sp>
    <dsp:sp modelId="{A69F4F1C-F310-4D80-938B-E9674A790A63}">
      <dsp:nvSpPr>
        <dsp:cNvPr id="0" name=""/>
        <dsp:cNvSpPr/>
      </dsp:nvSpPr>
      <dsp:spPr>
        <a:xfrm>
          <a:off x="1030160" y="1428679"/>
          <a:ext cx="672087" cy="1280654"/>
        </a:xfrm>
        <a:custGeom>
          <a:avLst/>
          <a:gdLst/>
          <a:ahLst/>
          <a:cxnLst/>
          <a:rect l="0" t="0" r="0" b="0"/>
          <a:pathLst>
            <a:path>
              <a:moveTo>
                <a:pt x="0" y="1280654"/>
              </a:moveTo>
              <a:lnTo>
                <a:pt x="336043" y="1280654"/>
              </a:lnTo>
              <a:lnTo>
                <a:pt x="336043" y="0"/>
              </a:lnTo>
              <a:lnTo>
                <a:pt x="672087" y="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30046" y="2032848"/>
        <a:ext cx="72314" cy="72314"/>
      </dsp:txXfrm>
    </dsp:sp>
    <dsp:sp modelId="{35A0E2CB-AE28-4932-A524-9505B3790A06}">
      <dsp:nvSpPr>
        <dsp:cNvPr id="0" name=""/>
        <dsp:cNvSpPr/>
      </dsp:nvSpPr>
      <dsp:spPr>
        <a:xfrm rot="16200000">
          <a:off x="-2178216" y="2197071"/>
          <a:ext cx="5392229" cy="102452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000" kern="1200" dirty="0">
              <a:latin typeface="Arial" panose="020B0604020202020204" pitchFamily="34" charset="0"/>
              <a:cs typeface="Arial" panose="020B0604020202020204" pitchFamily="34" charset="0"/>
            </a:rPr>
            <a:t>SCG</a:t>
          </a:r>
        </a:p>
      </dsp:txBody>
      <dsp:txXfrm>
        <a:off x="-2178216" y="2197071"/>
        <a:ext cx="5392229" cy="1024523"/>
      </dsp:txXfrm>
    </dsp:sp>
    <dsp:sp modelId="{3D5FF548-18EC-448D-93E7-23EE1C47FCDB}">
      <dsp:nvSpPr>
        <dsp:cNvPr id="0" name=""/>
        <dsp:cNvSpPr/>
      </dsp:nvSpPr>
      <dsp:spPr>
        <a:xfrm>
          <a:off x="1702247" y="916417"/>
          <a:ext cx="6420115" cy="102452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Water and volatiles extraction using abs. ethanol </a:t>
          </a:r>
          <a:r>
            <a:rPr lang="en-GB" sz="2500" kern="12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rPr>
            <a:t> </a:t>
          </a:r>
          <a:r>
            <a:rPr lang="en-GB" sz="2500" kern="1200" dirty="0" err="1">
              <a:latin typeface="Arial" panose="020B0604020202020204" pitchFamily="34" charset="0"/>
              <a:cs typeface="Arial" panose="020B0604020202020204" pitchFamily="34" charset="0"/>
            </a:rPr>
            <a:t>Hydroalcoholic</a:t>
          </a:r>
          <a:r>
            <a:rPr lang="en-GB" sz="2500" kern="1200" dirty="0">
              <a:latin typeface="Arial" panose="020B0604020202020204" pitchFamily="34" charset="0"/>
              <a:cs typeface="Arial" panose="020B0604020202020204" pitchFamily="34" charset="0"/>
            </a:rPr>
            <a:t> extract</a:t>
          </a:r>
          <a:endParaRPr lang="it-IT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02247" y="916417"/>
        <a:ext cx="6420115" cy="1024523"/>
      </dsp:txXfrm>
    </dsp:sp>
    <dsp:sp modelId="{049759DD-E306-48FF-B079-C571C071DD61}">
      <dsp:nvSpPr>
        <dsp:cNvPr id="0" name=""/>
        <dsp:cNvSpPr/>
      </dsp:nvSpPr>
      <dsp:spPr>
        <a:xfrm>
          <a:off x="1702247" y="2197071"/>
          <a:ext cx="4539312" cy="102452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Fat ex</a:t>
          </a:r>
          <a:r>
            <a:rPr lang="en-GB" sz="2500" kern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traction through hexane</a:t>
          </a:r>
        </a:p>
      </dsp:txBody>
      <dsp:txXfrm>
        <a:off x="1702247" y="2197071"/>
        <a:ext cx="4539312" cy="1024523"/>
      </dsp:txXfrm>
    </dsp:sp>
    <dsp:sp modelId="{D2BC88CD-557A-4799-B350-0ECDC7934F0A}">
      <dsp:nvSpPr>
        <dsp:cNvPr id="0" name=""/>
        <dsp:cNvSpPr/>
      </dsp:nvSpPr>
      <dsp:spPr>
        <a:xfrm>
          <a:off x="1702247" y="3477726"/>
          <a:ext cx="4416219" cy="102452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noProof="0" dirty="0">
              <a:latin typeface="Arial" panose="020B0604020202020204" pitchFamily="34" charset="0"/>
              <a:cs typeface="Arial" panose="020B0604020202020204" pitchFamily="34" charset="0"/>
            </a:rPr>
            <a:t>Defatted and dried SCG</a:t>
          </a:r>
        </a:p>
      </dsp:txBody>
      <dsp:txXfrm>
        <a:off x="1702247" y="3477726"/>
        <a:ext cx="4416219" cy="10245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98" y="5891626"/>
            <a:ext cx="21419979" cy="12533242"/>
          </a:xfrm>
        </p:spPr>
        <p:txBody>
          <a:bodyPr anchor="b"/>
          <a:lstStyle>
            <a:lvl1pPr algn="ctr">
              <a:defRPr sz="1653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7" y="18908198"/>
            <a:ext cx="18899981" cy="8691601"/>
          </a:xfrm>
        </p:spPr>
        <p:txBody>
          <a:bodyPr/>
          <a:lstStyle>
            <a:lvl1pPr marL="0" indent="0" algn="ctr">
              <a:buNone/>
              <a:defRPr sz="6614"/>
            </a:lvl1pPr>
            <a:lvl2pPr marL="1259997" indent="0" algn="ctr">
              <a:buNone/>
              <a:defRPr sz="5512"/>
            </a:lvl2pPr>
            <a:lvl3pPr marL="2519995" indent="0" algn="ctr">
              <a:buNone/>
              <a:defRPr sz="4961"/>
            </a:lvl3pPr>
            <a:lvl4pPr marL="3779992" indent="0" algn="ctr">
              <a:buNone/>
              <a:defRPr sz="4409"/>
            </a:lvl4pPr>
            <a:lvl5pPr marL="5039990" indent="0" algn="ctr">
              <a:buNone/>
              <a:defRPr sz="4409"/>
            </a:lvl5pPr>
            <a:lvl6pPr marL="6299987" indent="0" algn="ctr">
              <a:buNone/>
              <a:defRPr sz="4409"/>
            </a:lvl6pPr>
            <a:lvl7pPr marL="7559985" indent="0" algn="ctr">
              <a:buNone/>
              <a:defRPr sz="4409"/>
            </a:lvl7pPr>
            <a:lvl8pPr marL="8819982" indent="0" algn="ctr">
              <a:buNone/>
              <a:defRPr sz="4409"/>
            </a:lvl8pPr>
            <a:lvl9pPr marL="10079980" indent="0" algn="ctr">
              <a:buNone/>
              <a:defRPr sz="4409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70D4-12CD-477E-B879-95A7808D615E}" type="datetimeFigureOut">
              <a:rPr lang="it-IT" smtClean="0"/>
              <a:t>10/06/2022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BBB9-AADE-4ABE-B6DB-CDB4B52FD9A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0280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70D4-12CD-477E-B879-95A7808D615E}" type="datetimeFigureOut">
              <a:rPr lang="it-IT" smtClean="0"/>
              <a:t>10/06/2022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BBB9-AADE-4ABE-B6DB-CDB4B52FD9A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3179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33733" y="1916653"/>
            <a:ext cx="5433745" cy="30508114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500" y="1916653"/>
            <a:ext cx="15986234" cy="3050811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70D4-12CD-477E-B879-95A7808D615E}" type="datetimeFigureOut">
              <a:rPr lang="it-IT" smtClean="0"/>
              <a:t>10/06/2022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BBB9-AADE-4ABE-B6DB-CDB4B52FD9A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209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70D4-12CD-477E-B879-95A7808D615E}" type="datetimeFigureOut">
              <a:rPr lang="it-IT" smtClean="0"/>
              <a:t>10/06/2022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BBB9-AADE-4ABE-B6DB-CDB4B52FD9A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6863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375" y="8974945"/>
            <a:ext cx="21734978" cy="14974888"/>
          </a:xfrm>
        </p:spPr>
        <p:txBody>
          <a:bodyPr anchor="b"/>
          <a:lstStyle>
            <a:lvl1pPr>
              <a:defRPr sz="1653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375" y="24091502"/>
            <a:ext cx="21734978" cy="7874940"/>
          </a:xfrm>
        </p:spPr>
        <p:txBody>
          <a:bodyPr/>
          <a:lstStyle>
            <a:lvl1pPr marL="0" indent="0">
              <a:buNone/>
              <a:defRPr sz="6614">
                <a:solidFill>
                  <a:schemeClr val="tx1"/>
                </a:solidFill>
              </a:defRPr>
            </a:lvl1pPr>
            <a:lvl2pPr marL="1259997" indent="0">
              <a:buNone/>
              <a:defRPr sz="5512">
                <a:solidFill>
                  <a:schemeClr val="tx1">
                    <a:tint val="75000"/>
                  </a:schemeClr>
                </a:solidFill>
              </a:defRPr>
            </a:lvl2pPr>
            <a:lvl3pPr marL="2519995" indent="0">
              <a:buNone/>
              <a:defRPr sz="4961">
                <a:solidFill>
                  <a:schemeClr val="tx1">
                    <a:tint val="75000"/>
                  </a:schemeClr>
                </a:solidFill>
              </a:defRPr>
            </a:lvl3pPr>
            <a:lvl4pPr marL="377999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4pPr>
            <a:lvl5pPr marL="503999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5pPr>
            <a:lvl6pPr marL="6299987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6pPr>
            <a:lvl7pPr marL="7559985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7pPr>
            <a:lvl8pPr marL="881998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8pPr>
            <a:lvl9pPr marL="1007998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70D4-12CD-477E-B879-95A7808D615E}" type="datetimeFigureOut">
              <a:rPr lang="it-IT" smtClean="0"/>
              <a:t>10/06/2022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BBB9-AADE-4ABE-B6DB-CDB4B52FD9A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1671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98" y="9583264"/>
            <a:ext cx="10709989" cy="2284150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7488" y="9583264"/>
            <a:ext cx="10709989" cy="2284150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70D4-12CD-477E-B879-95A7808D615E}" type="datetimeFigureOut">
              <a:rPr lang="it-IT" smtClean="0"/>
              <a:t>10/06/2022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BBB9-AADE-4ABE-B6DB-CDB4B52FD9A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3176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1" y="1916661"/>
            <a:ext cx="21734978" cy="695828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783" y="8824938"/>
            <a:ext cx="10660769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783" y="13149904"/>
            <a:ext cx="10660769" cy="1934152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7489" y="8824938"/>
            <a:ext cx="10713272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7489" y="13149904"/>
            <a:ext cx="10713272" cy="1934152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70D4-12CD-477E-B879-95A7808D615E}" type="datetimeFigureOut">
              <a:rPr lang="it-IT" smtClean="0"/>
              <a:t>10/06/2022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BBB9-AADE-4ABE-B6DB-CDB4B52FD9A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8609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70D4-12CD-477E-B879-95A7808D615E}" type="datetimeFigureOut">
              <a:rPr lang="it-IT" smtClean="0"/>
              <a:t>10/06/2022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BBB9-AADE-4ABE-B6DB-CDB4B52FD9A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0348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70D4-12CD-477E-B879-95A7808D615E}" type="datetimeFigureOut">
              <a:rPr lang="it-IT" smtClean="0"/>
              <a:t>10/06/2022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BBB9-AADE-4ABE-B6DB-CDB4B52FD9A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0280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272" y="5183304"/>
            <a:ext cx="12757487" cy="25583147"/>
          </a:xfrm>
        </p:spPr>
        <p:txBody>
          <a:bodyPr/>
          <a:lstStyle>
            <a:lvl1pPr>
              <a:defRPr sz="8819"/>
            </a:lvl1pPr>
            <a:lvl2pPr>
              <a:defRPr sz="7717"/>
            </a:lvl2pPr>
            <a:lvl3pPr>
              <a:defRPr sz="6614"/>
            </a:lvl3pPr>
            <a:lvl4pPr>
              <a:defRPr sz="5512"/>
            </a:lvl4pPr>
            <a:lvl5pPr>
              <a:defRPr sz="5512"/>
            </a:lvl5pPr>
            <a:lvl6pPr>
              <a:defRPr sz="5512"/>
            </a:lvl6pPr>
            <a:lvl7pPr>
              <a:defRPr sz="5512"/>
            </a:lvl7pPr>
            <a:lvl8pPr>
              <a:defRPr sz="5512"/>
            </a:lvl8pPr>
            <a:lvl9pPr>
              <a:defRPr sz="5512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70D4-12CD-477E-B879-95A7808D615E}" type="datetimeFigureOut">
              <a:rPr lang="it-IT" smtClean="0"/>
              <a:t>10/06/2022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BBB9-AADE-4ABE-B6DB-CDB4B52FD9A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0290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3272" y="5183304"/>
            <a:ext cx="12757487" cy="25583147"/>
          </a:xfrm>
        </p:spPr>
        <p:txBody>
          <a:bodyPr anchor="t"/>
          <a:lstStyle>
            <a:lvl1pPr marL="0" indent="0">
              <a:buNone/>
              <a:defRPr sz="8819"/>
            </a:lvl1pPr>
            <a:lvl2pPr marL="1259997" indent="0">
              <a:buNone/>
              <a:defRPr sz="7717"/>
            </a:lvl2pPr>
            <a:lvl3pPr marL="2519995" indent="0">
              <a:buNone/>
              <a:defRPr sz="6614"/>
            </a:lvl3pPr>
            <a:lvl4pPr marL="3779992" indent="0">
              <a:buNone/>
              <a:defRPr sz="5512"/>
            </a:lvl4pPr>
            <a:lvl5pPr marL="5039990" indent="0">
              <a:buNone/>
              <a:defRPr sz="5512"/>
            </a:lvl5pPr>
            <a:lvl6pPr marL="6299987" indent="0">
              <a:buNone/>
              <a:defRPr sz="5512"/>
            </a:lvl6pPr>
            <a:lvl7pPr marL="7559985" indent="0">
              <a:buNone/>
              <a:defRPr sz="5512"/>
            </a:lvl7pPr>
            <a:lvl8pPr marL="8819982" indent="0">
              <a:buNone/>
              <a:defRPr sz="5512"/>
            </a:lvl8pPr>
            <a:lvl9pPr marL="10079980" indent="0">
              <a:buNone/>
              <a:defRPr sz="5512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70D4-12CD-477E-B879-95A7808D615E}" type="datetimeFigureOut">
              <a:rPr lang="it-IT" smtClean="0"/>
              <a:t>10/06/2022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BBB9-AADE-4ABE-B6DB-CDB4B52FD9A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6145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1916661"/>
            <a:ext cx="21734978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9583264"/>
            <a:ext cx="21734978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D70D4-12CD-477E-B879-95A7808D615E}" type="datetimeFigureOut">
              <a:rPr lang="it-IT" smtClean="0"/>
              <a:t>10/06/2022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33366432"/>
            <a:ext cx="8504992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3BBB9-AADE-4ABE-B6DB-CDB4B52FD9A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2111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image" Target="../media/image5.png"/><Relationship Id="rId18" Type="http://schemas.openxmlformats.org/officeDocument/2006/relationships/image" Target="../media/image9.png"/><Relationship Id="rId3" Type="http://schemas.openxmlformats.org/officeDocument/2006/relationships/image" Target="../media/image2.jpg"/><Relationship Id="rId21" Type="http://schemas.microsoft.com/office/2007/relationships/hdphoto" Target="../media/hdphoto3.wdp"/><Relationship Id="rId7" Type="http://schemas.openxmlformats.org/officeDocument/2006/relationships/image" Target="../media/image4.jpg"/><Relationship Id="rId12" Type="http://schemas.microsoft.com/office/2007/relationships/diagramDrawing" Target="../diagrams/drawing1.xml"/><Relationship Id="rId17" Type="http://schemas.openxmlformats.org/officeDocument/2006/relationships/image" Target="../media/image8.jpg"/><Relationship Id="rId2" Type="http://schemas.openxmlformats.org/officeDocument/2006/relationships/image" Target="../media/image1.png"/><Relationship Id="rId16" Type="http://schemas.openxmlformats.org/officeDocument/2006/relationships/image" Target="../media/image7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giuseppe.montevecchi@unimore.it" TargetMode="External"/><Relationship Id="rId11" Type="http://schemas.openxmlformats.org/officeDocument/2006/relationships/diagramColors" Target="../diagrams/colors1.xml"/><Relationship Id="rId5" Type="http://schemas.openxmlformats.org/officeDocument/2006/relationships/hyperlink" Target="mailto:francesca.masino@unimore.it" TargetMode="External"/><Relationship Id="rId15" Type="http://schemas.openxmlformats.org/officeDocument/2006/relationships/image" Target="../media/image6.emf"/><Relationship Id="rId10" Type="http://schemas.openxmlformats.org/officeDocument/2006/relationships/diagramQuickStyle" Target="../diagrams/quickStyle1.xml"/><Relationship Id="rId19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diagramLayout" Target="../diagrams/layout1.xml"/><Relationship Id="rId14" Type="http://schemas.microsoft.com/office/2007/relationships/hdphoto" Target="../media/hdphoto1.wdp"/><Relationship Id="rId2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magine 3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01" r="19040" b="11428"/>
          <a:stretch/>
        </p:blipFill>
        <p:spPr>
          <a:xfrm>
            <a:off x="10392229" y="18143829"/>
            <a:ext cx="11139948" cy="17855910"/>
          </a:xfrm>
          <a:prstGeom prst="rect">
            <a:avLst/>
          </a:prstGeom>
        </p:spPr>
      </p:pic>
      <p:grpSp>
        <p:nvGrpSpPr>
          <p:cNvPr id="17" name="Gruppo 16"/>
          <p:cNvGrpSpPr/>
          <p:nvPr/>
        </p:nvGrpSpPr>
        <p:grpSpPr>
          <a:xfrm>
            <a:off x="-135906" y="11594"/>
            <a:ext cx="25246672" cy="35946879"/>
            <a:chOff x="-135906" y="11594"/>
            <a:chExt cx="25246672" cy="35946879"/>
          </a:xfrm>
        </p:grpSpPr>
        <p:pic>
          <p:nvPicPr>
            <p:cNvPr id="5" name="Immagine 4" descr="Immagine che contiene testo&#10;&#10;Descrizione generata automaticamente">
              <a:extLst>
                <a:ext uri="{FF2B5EF4-FFF2-40B4-BE49-F238E27FC236}">
                  <a16:creationId xmlns:a16="http://schemas.microsoft.com/office/drawing/2014/main" id="{59545F31-51DA-4994-B3B2-2F7A44422A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15679" y="722827"/>
              <a:ext cx="8395087" cy="1099756"/>
            </a:xfrm>
            <a:prstGeom prst="rect">
              <a:avLst/>
            </a:prstGeom>
          </p:spPr>
        </p:pic>
        <p:pic>
          <p:nvPicPr>
            <p:cNvPr id="9" name="Picture 85">
              <a:extLst>
                <a:ext uri="{FF2B5EF4-FFF2-40B4-BE49-F238E27FC236}">
                  <a16:creationId xmlns:a16="http://schemas.microsoft.com/office/drawing/2014/main" id="{66EF7B5A-A6FC-452D-8571-13CEB5DFCF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55" y="11594"/>
              <a:ext cx="5508702" cy="3054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316BDFC5-5FDC-40A7-91DB-A40AC42BA1A3}"/>
                </a:ext>
              </a:extLst>
            </p:cNvPr>
            <p:cNvSpPr txBox="1"/>
            <p:nvPr/>
          </p:nvSpPr>
          <p:spPr>
            <a:xfrm>
              <a:off x="1061381" y="3182569"/>
              <a:ext cx="23382092" cy="1631216"/>
            </a:xfrm>
            <a:prstGeom prst="rect">
              <a:avLst/>
            </a:prstGeom>
            <a:noFill/>
            <a:ln w="57150">
              <a:solidFill>
                <a:srgbClr val="66330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5000" b="0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Sustainable innovation: sensory study of coffee-flavoured liqueur from spent coffee grounds 	</a:t>
              </a:r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83E497E0-FBF6-47F5-967B-131936AC7CB0}"/>
                </a:ext>
              </a:extLst>
            </p:cNvPr>
            <p:cNvSpPr txBox="1"/>
            <p:nvPr/>
          </p:nvSpPr>
          <p:spPr>
            <a:xfrm>
              <a:off x="356842" y="4910806"/>
              <a:ext cx="24753924" cy="23083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3200" b="1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Francesca Masino</a:t>
              </a:r>
              <a:r>
                <a:rPr lang="en-GB" sz="3200" b="1" i="0" u="none" strike="noStrike" baseline="30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1,2</a:t>
              </a:r>
              <a:r>
                <a:rPr lang="en-GB" sz="3200" b="1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Giuseppe Montevecchi</a:t>
              </a:r>
              <a:r>
                <a:rPr lang="en-GB" sz="3200" b="1" i="0" u="none" strike="noStrike" baseline="30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1,2</a:t>
              </a:r>
              <a:r>
                <a:rPr lang="en-GB" sz="3200" b="1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Rosalba Calvini</a:t>
              </a:r>
              <a:r>
                <a:rPr lang="en-GB" sz="3200" b="1" i="0" u="none" strike="noStrike" baseline="30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GB" sz="3200" b="1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GB" sz="3200" b="1" i="0" u="none" strike="noStrike" baseline="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Giorgia</a:t>
              </a:r>
              <a:r>
                <a:rPr lang="en-GB" sz="3200" b="1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Foca</a:t>
              </a:r>
              <a:r>
                <a:rPr lang="en-GB" sz="3200" b="1" i="0" u="none" strike="noStrike" baseline="30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1,2</a:t>
              </a:r>
              <a:r>
                <a:rPr lang="en-GB" sz="3200" b="1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Andrea Antonelli</a:t>
              </a:r>
              <a:r>
                <a:rPr lang="en-GB" sz="3200" b="1" i="0" u="none" strike="noStrike" baseline="30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1,2</a:t>
              </a:r>
              <a:r>
                <a:rPr lang="en-GB" sz="3200" b="1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GB" sz="32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GB" sz="2800" b="1" i="1" u="none" strike="noStrike" baseline="30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</a:t>
              </a:r>
              <a:r>
                <a:rPr lang="en-GB" sz="2800" b="0" i="1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BIOGEST - SITEIA Interdepartmental Centre, University of Modena and Reggio Emilia, </a:t>
              </a:r>
              <a:r>
                <a:rPr lang="en-GB" sz="2800" b="0" i="1" u="none" strike="noStrike" baseline="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Piazzale</a:t>
              </a:r>
              <a:r>
                <a:rPr lang="en-GB" sz="2800" b="0" i="1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Europa 1, 42124 Reggio Emilia, Italy. </a:t>
              </a:r>
              <a:endParaRPr lang="en-GB" sz="2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GB" sz="2800" b="1" i="1" u="none" strike="noStrike" baseline="30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 </a:t>
              </a:r>
              <a:r>
                <a:rPr lang="en-GB" sz="2800" b="0" i="1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Department of Life Sciences, University of Modena and Reggio Emilia, Via G. </a:t>
              </a:r>
              <a:r>
                <a:rPr lang="en-GB" sz="2800" b="0" i="1" u="none" strike="noStrike" baseline="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Amendola</a:t>
              </a:r>
              <a:r>
                <a:rPr lang="en-GB" sz="2800" b="0" i="1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2 (Pad. </a:t>
              </a:r>
              <a:r>
                <a:rPr lang="en-GB" sz="2800" b="0" i="1" u="none" strike="noStrike" baseline="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Besta</a:t>
              </a:r>
              <a:r>
                <a:rPr lang="en-GB" sz="2800" b="0" i="1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), 42122 Reggio Emilia, Italy. </a:t>
              </a:r>
              <a:r>
                <a:rPr lang="en-GB" sz="2800" b="0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</a:p>
            <a:p>
              <a:pPr algn="ctr"/>
              <a:endParaRPr lang="en-GB" sz="2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GB" sz="2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E-mail address: </a:t>
              </a:r>
              <a:r>
                <a:rPr lang="en-GB" sz="2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hlinkClick r:id="rId5"/>
                </a:rPr>
                <a:t>francesca.masino@unimore.it</a:t>
              </a:r>
              <a:r>
                <a:rPr lang="en-GB" sz="2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; </a:t>
              </a:r>
              <a:r>
                <a:rPr lang="en-GB" sz="2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hlinkClick r:id="rId6"/>
                </a:rPr>
                <a:t>giuseppe.montevecchi@unimore.it</a:t>
              </a:r>
              <a:endParaRPr lang="en-GB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96C66A88-DBB3-47BC-A61D-262DB0E030FB}"/>
                </a:ext>
              </a:extLst>
            </p:cNvPr>
            <p:cNvSpPr txBox="1"/>
            <p:nvPr/>
          </p:nvSpPr>
          <p:spPr>
            <a:xfrm>
              <a:off x="755890" y="10740840"/>
              <a:ext cx="7163577" cy="2508379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n-GB" sz="32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AIM</a:t>
              </a:r>
              <a:endParaRPr lang="en-GB" sz="25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just"/>
              <a:r>
                <a:rPr lang="en-GB" sz="25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The study is aimed at assessing the suitability of the </a:t>
              </a:r>
              <a:r>
                <a:rPr lang="en-GB" sz="2500" dirty="0" err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hydroalcoholic</a:t>
              </a:r>
              <a:r>
                <a:rPr lang="en-GB" sz="25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fraction extracted from SCG to formulate a coffee-flavoured liqueur with a sensory profile capable of meeting consumers’ expectations.</a:t>
              </a:r>
              <a:endParaRPr lang="en-GB" sz="2500" dirty="0"/>
            </a:p>
          </p:txBody>
        </p:sp>
        <p:pic>
          <p:nvPicPr>
            <p:cNvPr id="25" name="Segnaposto contenuto 5">
              <a:extLst>
                <a:ext uri="{FF2B5EF4-FFF2-40B4-BE49-F238E27FC236}">
                  <a16:creationId xmlns:a16="http://schemas.microsoft.com/office/drawing/2014/main" id="{E0809491-3372-4696-A91D-A20FAA0518F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792" y="7634057"/>
              <a:ext cx="5073588" cy="2888961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0BE664F3-1320-4C6A-9F9B-1DCB21598573}"/>
                </a:ext>
              </a:extLst>
            </p:cNvPr>
            <p:cNvSpPr txBox="1"/>
            <p:nvPr/>
          </p:nvSpPr>
          <p:spPr>
            <a:xfrm>
              <a:off x="887209" y="13093007"/>
              <a:ext cx="7833391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lnSpc>
                  <a:spcPct val="200000"/>
                </a:lnSpc>
                <a:spcAft>
                  <a:spcPts val="800"/>
                </a:spcAft>
                <a:buSzPts val="1400"/>
              </a:pPr>
              <a:r>
                <a:rPr lang="en-GB" sz="36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MATERIALS AND METHODS</a:t>
              </a:r>
              <a:endParaRPr lang="en-GB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Rettangolo 40">
              <a:extLst>
                <a:ext uri="{FF2B5EF4-FFF2-40B4-BE49-F238E27FC236}">
                  <a16:creationId xmlns:a16="http://schemas.microsoft.com/office/drawing/2014/main" id="{8C7177F6-7327-40D4-97D0-40D1FE4F5418}"/>
                </a:ext>
              </a:extLst>
            </p:cNvPr>
            <p:cNvSpPr/>
            <p:nvPr/>
          </p:nvSpPr>
          <p:spPr>
            <a:xfrm>
              <a:off x="741792" y="14373083"/>
              <a:ext cx="23902403" cy="5152711"/>
            </a:xfrm>
            <a:prstGeom prst="rect">
              <a:avLst/>
            </a:prstGeom>
            <a:ln w="38100">
              <a:solidFill>
                <a:srgbClr val="6633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aphicFrame>
          <p:nvGraphicFramePr>
            <p:cNvPr id="28" name="Diagramma 27">
              <a:extLst>
                <a:ext uri="{FF2B5EF4-FFF2-40B4-BE49-F238E27FC236}">
                  <a16:creationId xmlns:a16="http://schemas.microsoft.com/office/drawing/2014/main" id="{5C90B079-783C-4404-B364-D1CB4969F24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047440597"/>
                </p:ext>
              </p:extLst>
            </p:nvPr>
          </p:nvGraphicFramePr>
          <p:xfrm>
            <a:off x="-135906" y="14529197"/>
            <a:ext cx="8128000" cy="541866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cxnSp>
          <p:nvCxnSpPr>
            <p:cNvPr id="30" name="Connettore 2 29">
              <a:extLst>
                <a:ext uri="{FF2B5EF4-FFF2-40B4-BE49-F238E27FC236}">
                  <a16:creationId xmlns:a16="http://schemas.microsoft.com/office/drawing/2014/main" id="{C223F66E-4FCC-4367-8F55-ADE9937093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27755" y="15938539"/>
              <a:ext cx="1460624" cy="59912"/>
            </a:xfrm>
            <a:prstGeom prst="straightConnector1">
              <a:avLst/>
            </a:prstGeom>
            <a:ln w="38100">
              <a:solidFill>
                <a:srgbClr val="6633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Immagine 35">
              <a:extLst>
                <a:ext uri="{FF2B5EF4-FFF2-40B4-BE49-F238E27FC236}">
                  <a16:creationId xmlns:a16="http://schemas.microsoft.com/office/drawing/2014/main" id="{4921FBAC-9D9D-4686-8A47-AF0609BEE7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sharpenSoften amount="20000"/>
                      </a14:imgEffect>
                      <a14:imgEffect>
                        <a14:brightnessContrast bright="-30000" contrast="6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8506583" y="14734600"/>
              <a:ext cx="6051188" cy="4500914"/>
            </a:xfrm>
            <a:prstGeom prst="rect">
              <a:avLst/>
            </a:prstGeom>
          </p:spPr>
        </p:pic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4F9BAD81-2AF4-47DA-90FF-CD55E0CDE3CB}"/>
                </a:ext>
              </a:extLst>
            </p:cNvPr>
            <p:cNvSpPr txBox="1"/>
            <p:nvPr/>
          </p:nvSpPr>
          <p:spPr>
            <a:xfrm>
              <a:off x="13131915" y="15000145"/>
              <a:ext cx="5322326" cy="39395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GB" sz="2500" b="0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Based on a mixture experimental design, a total of 17 coffee-flavoured</a:t>
              </a:r>
              <a:r>
                <a:rPr lang="en-GB" sz="25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2500" b="0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liqueurs</a:t>
              </a:r>
              <a:r>
                <a:rPr lang="en-GB" sz="2500" dirty="0"/>
                <a:t>, </a:t>
              </a:r>
              <a:r>
                <a:rPr lang="en-GB" sz="2500" b="0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including replicates, were obtained at a lab-scale by adding variable amounts of water, glucose syrup, and caramel (E150 A) to a fixed quantity of </a:t>
              </a:r>
              <a:r>
                <a:rPr lang="en-GB" sz="2500" b="0" i="0" u="none" strike="noStrike" baseline="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hydroalcoholic</a:t>
              </a:r>
              <a:r>
                <a:rPr lang="en-GB" sz="2500" b="0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extract flavoured with vanillin (0.1% w/w) in order to reach 21.10% alcohol by volume.</a:t>
              </a:r>
            </a:p>
          </p:txBody>
        </p:sp>
        <p:sp>
          <p:nvSpPr>
            <p:cNvPr id="45" name="CasellaDiTesto 44">
              <a:extLst>
                <a:ext uri="{FF2B5EF4-FFF2-40B4-BE49-F238E27FC236}">
                  <a16:creationId xmlns:a16="http://schemas.microsoft.com/office/drawing/2014/main" id="{CD480BF2-4626-4B1D-B338-1DED9C51786F}"/>
                </a:ext>
              </a:extLst>
            </p:cNvPr>
            <p:cNvSpPr txBox="1"/>
            <p:nvPr/>
          </p:nvSpPr>
          <p:spPr>
            <a:xfrm>
              <a:off x="784800" y="19938596"/>
              <a:ext cx="6640989" cy="2400657"/>
            </a:xfrm>
            <a:prstGeom prst="rect">
              <a:avLst/>
            </a:prstGeom>
            <a:noFill/>
            <a:ln w="38100">
              <a:solidFill>
                <a:srgbClr val="663300"/>
              </a:solidFill>
            </a:ln>
          </p:spPr>
          <p:txBody>
            <a:bodyPr wrap="square">
              <a:spAutoFit/>
            </a:bodyPr>
            <a:lstStyle/>
            <a:p>
              <a:pPr lvl="1" algn="just"/>
              <a:r>
                <a:rPr lang="en-GB" sz="2500" b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2. S</a:t>
              </a:r>
              <a:r>
                <a:rPr lang="en-GB" sz="25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election of sensory attributes</a:t>
              </a:r>
              <a:r>
                <a:rPr lang="en-GB" sz="2500" b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		</a:t>
              </a:r>
              <a:endParaRPr lang="en-GB" sz="25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lvl="1" algn="just"/>
              <a:r>
                <a:rPr lang="en-GB" sz="25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Colour</a:t>
              </a:r>
            </a:p>
            <a:p>
              <a:pPr marL="0" lvl="1" algn="just"/>
              <a:r>
                <a:rPr lang="en-GB" sz="25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</a:t>
              </a:r>
              <a:r>
                <a:rPr lang="en-GB" sz="25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offee smell and flavour</a:t>
              </a:r>
            </a:p>
            <a:p>
              <a:pPr marL="0" lvl="1" algn="just"/>
              <a:r>
                <a:rPr lang="en-GB" sz="25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</a:t>
              </a:r>
              <a:r>
                <a:rPr lang="en-GB" sz="25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ody, alcoholic sensation</a:t>
              </a:r>
            </a:p>
            <a:p>
              <a:pPr marL="0" lvl="1" algn="just"/>
              <a:r>
                <a:rPr lang="en-GB" sz="25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Bitterness</a:t>
              </a:r>
            </a:p>
            <a:p>
              <a:pPr marL="0" lvl="1" algn="just"/>
              <a:r>
                <a:rPr lang="en-GB" sz="25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</a:t>
              </a:r>
              <a:r>
                <a:rPr lang="en-GB" sz="25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weetness</a:t>
              </a:r>
            </a:p>
          </p:txBody>
        </p:sp>
        <p:sp>
          <p:nvSpPr>
            <p:cNvPr id="46" name="CasellaDiTesto 45">
              <a:extLst>
                <a:ext uri="{FF2B5EF4-FFF2-40B4-BE49-F238E27FC236}">
                  <a16:creationId xmlns:a16="http://schemas.microsoft.com/office/drawing/2014/main" id="{4C863C5E-4190-46E5-8448-47C5F80207B2}"/>
                </a:ext>
              </a:extLst>
            </p:cNvPr>
            <p:cNvSpPr txBox="1"/>
            <p:nvPr/>
          </p:nvSpPr>
          <p:spPr>
            <a:xfrm>
              <a:off x="817293" y="14422619"/>
              <a:ext cx="10147861" cy="4770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742950" lvl="1" indent="-285750" algn="just">
                <a:buFont typeface="+mj-lt"/>
                <a:buAutoNum type="arabicPeriod"/>
              </a:pPr>
              <a:r>
                <a:rPr lang="en-GB" sz="2500" b="1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Samples of the coffee-flavoured liqueurs</a:t>
              </a:r>
              <a:endParaRPr lang="en-GB" sz="25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CasellaDiTesto 47">
              <a:extLst>
                <a:ext uri="{FF2B5EF4-FFF2-40B4-BE49-F238E27FC236}">
                  <a16:creationId xmlns:a16="http://schemas.microsoft.com/office/drawing/2014/main" id="{F8B07B13-20C6-4767-87A6-5D5CFEC293B3}"/>
                </a:ext>
              </a:extLst>
            </p:cNvPr>
            <p:cNvSpPr txBox="1"/>
            <p:nvPr/>
          </p:nvSpPr>
          <p:spPr>
            <a:xfrm>
              <a:off x="936000" y="22274765"/>
              <a:ext cx="7833391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lnSpc>
                  <a:spcPct val="200000"/>
                </a:lnSpc>
                <a:spcAft>
                  <a:spcPts val="800"/>
                </a:spcAft>
                <a:buSzPts val="1400"/>
              </a:pPr>
              <a:r>
                <a:rPr lang="en-GB" sz="36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RESULTS</a:t>
              </a:r>
              <a:endParaRPr lang="en-GB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2" name="Immagine 51">
              <a:extLst>
                <a:ext uri="{FF2B5EF4-FFF2-40B4-BE49-F238E27FC236}">
                  <a16:creationId xmlns:a16="http://schemas.microsoft.com/office/drawing/2014/main" id="{98C22DD3-5222-44AF-93BA-0E4C62D63C1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lum bright="-20000" contrast="30000"/>
            </a:blip>
            <a:stretch>
              <a:fillRect/>
            </a:stretch>
          </p:blipFill>
          <p:spPr>
            <a:xfrm>
              <a:off x="784800" y="23358825"/>
              <a:ext cx="6895060" cy="4781202"/>
            </a:xfrm>
            <a:prstGeom prst="rect">
              <a:avLst/>
            </a:prstGeom>
            <a:ln w="38100">
              <a:solidFill>
                <a:srgbClr val="663300"/>
              </a:solidFill>
            </a:ln>
          </p:spPr>
        </p:pic>
        <p:sp>
          <p:nvSpPr>
            <p:cNvPr id="54" name="CasellaDiTesto 53">
              <a:extLst>
                <a:ext uri="{FF2B5EF4-FFF2-40B4-BE49-F238E27FC236}">
                  <a16:creationId xmlns:a16="http://schemas.microsoft.com/office/drawing/2014/main" id="{3D3F29D6-FC44-4000-BBB6-C18DE30BDC6B}"/>
                </a:ext>
              </a:extLst>
            </p:cNvPr>
            <p:cNvSpPr txBox="1"/>
            <p:nvPr/>
          </p:nvSpPr>
          <p:spPr>
            <a:xfrm>
              <a:off x="7769698" y="23313561"/>
              <a:ext cx="7717045" cy="31085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A set of 7 attributes out of 14 was selected through the FC% expressed by all judges. Only the attributes with an FC% higher than 80% (i.e., sweetness, bitterness, colour, alcoholic sensation, coffee smell and flavour, and full-bodied) were selected for the subsequently statistical experiments.</a:t>
              </a:r>
            </a:p>
          </p:txBody>
        </p:sp>
        <p:sp>
          <p:nvSpPr>
            <p:cNvPr id="56" name="CasellaDiTesto 55">
              <a:extLst>
                <a:ext uri="{FF2B5EF4-FFF2-40B4-BE49-F238E27FC236}">
                  <a16:creationId xmlns:a16="http://schemas.microsoft.com/office/drawing/2014/main" id="{41FF2BE9-6105-4842-9188-081295695C8E}"/>
                </a:ext>
              </a:extLst>
            </p:cNvPr>
            <p:cNvSpPr txBox="1"/>
            <p:nvPr/>
          </p:nvSpPr>
          <p:spPr>
            <a:xfrm>
              <a:off x="4366722" y="22771643"/>
              <a:ext cx="869583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1. Frequency of attribute citation (FC%)</a:t>
              </a:r>
              <a:endParaRPr lang="en-GB" sz="3200" b="1" dirty="0"/>
            </a:p>
          </p:txBody>
        </p:sp>
        <p:sp>
          <p:nvSpPr>
            <p:cNvPr id="62" name="CasellaDiTesto 61">
              <a:extLst>
                <a:ext uri="{FF2B5EF4-FFF2-40B4-BE49-F238E27FC236}">
                  <a16:creationId xmlns:a16="http://schemas.microsoft.com/office/drawing/2014/main" id="{2B853E42-D425-4FCF-BDB3-C7D1169D9203}"/>
                </a:ext>
              </a:extLst>
            </p:cNvPr>
            <p:cNvSpPr txBox="1"/>
            <p:nvPr/>
          </p:nvSpPr>
          <p:spPr>
            <a:xfrm>
              <a:off x="9304157" y="26606063"/>
              <a:ext cx="7884260" cy="13849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lvl="1" algn="just"/>
              <a:r>
                <a:rPr lang="en-US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2. The IDEAL PROFILE</a:t>
              </a:r>
              <a:r>
                <a:rPr 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 of the target coffee liqueur based on the market survey was defined as the </a:t>
              </a:r>
              <a:r>
                <a:rPr lang="en-US" sz="2800" u="sng" dirty="0">
                  <a:latin typeface="Arial" panose="020B0604020202020204" pitchFamily="34" charset="0"/>
                  <a:cs typeface="Arial" panose="020B0604020202020204" pitchFamily="34" charset="0"/>
                </a:rPr>
                <a:t>average value of consumers’ opinions</a:t>
              </a:r>
              <a:r>
                <a:rPr 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GB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CasellaDiTesto 67">
              <a:extLst>
                <a:ext uri="{FF2B5EF4-FFF2-40B4-BE49-F238E27FC236}">
                  <a16:creationId xmlns:a16="http://schemas.microsoft.com/office/drawing/2014/main" id="{969AA280-A465-45C4-B756-1A69E76C78A0}"/>
                </a:ext>
              </a:extLst>
            </p:cNvPr>
            <p:cNvSpPr txBox="1"/>
            <p:nvPr/>
          </p:nvSpPr>
          <p:spPr>
            <a:xfrm>
              <a:off x="7744614" y="33544398"/>
              <a:ext cx="17234471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4. Principal Component Analysis (PCA)</a:t>
              </a:r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 performed using panel test results of the 4 significant variables allowed to outline 3 coffee-</a:t>
              </a:r>
              <a:r>
                <a:rPr lang="en-US" sz="2400" dirty="0" err="1">
                  <a:latin typeface="Arial" panose="020B0604020202020204" pitchFamily="34" charset="0"/>
                  <a:cs typeface="Arial" panose="020B0604020202020204" pitchFamily="34" charset="0"/>
                </a:rPr>
                <a:t>flavoured</a:t>
              </a:r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 liqueurs with a sensory profile close to </a:t>
              </a: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OPTs</a:t>
              </a:r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 as well as to the </a:t>
              </a: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IDEAL ONE</a:t>
              </a:r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. Samples </a:t>
              </a: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L3</a:t>
              </a:r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L13</a:t>
              </a:r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, and </a:t>
              </a: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L15</a:t>
              </a:r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 showed a deep black </a:t>
              </a:r>
              <a:r>
                <a:rPr lang="en-US" sz="2400" dirty="0" err="1">
                  <a:latin typeface="Arial" panose="020B0604020202020204" pitchFamily="34" charset="0"/>
                  <a:cs typeface="Arial" panose="020B0604020202020204" pitchFamily="34" charset="0"/>
                </a:rPr>
                <a:t>colour</a:t>
              </a:r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 due to the higher quantity of caramel. In addition, the judges evaluated these samples as more balanced than the others in terms of alcohol strength, bitterness, and sweetness.</a:t>
              </a:r>
              <a:endParaRPr lang="en-GB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CasellaDiTesto 69">
              <a:extLst>
                <a:ext uri="{FF2B5EF4-FFF2-40B4-BE49-F238E27FC236}">
                  <a16:creationId xmlns:a16="http://schemas.microsoft.com/office/drawing/2014/main" id="{E45042C6-E820-4A6B-8E18-018106F6BC6D}"/>
                </a:ext>
              </a:extLst>
            </p:cNvPr>
            <p:cNvSpPr txBox="1"/>
            <p:nvPr/>
          </p:nvSpPr>
          <p:spPr>
            <a:xfrm>
              <a:off x="10392229" y="35281365"/>
              <a:ext cx="14704433" cy="677108"/>
            </a:xfrm>
            <a:prstGeom prst="rect">
              <a:avLst/>
            </a:prstGeom>
            <a:noFill/>
            <a:ln>
              <a:solidFill>
                <a:srgbClr val="663300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2000" b="1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REFERENCES</a:t>
              </a:r>
              <a:endParaRPr lang="en-GB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GB" b="0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Silva et al., 1998. Biomass and Bioenergy, 14, 457-467. Yen et al., 2005. Journal of Agricultural and Food Chemistry, 53, 2658-2663 	</a:t>
              </a:r>
            </a:p>
          </p:txBody>
        </p:sp>
        <p:sp>
          <p:nvSpPr>
            <p:cNvPr id="71" name="CasellaDiTesto 70">
              <a:extLst>
                <a:ext uri="{FF2B5EF4-FFF2-40B4-BE49-F238E27FC236}">
                  <a16:creationId xmlns:a16="http://schemas.microsoft.com/office/drawing/2014/main" id="{694B9519-B725-49B8-AFDF-9A87904583BA}"/>
                </a:ext>
              </a:extLst>
            </p:cNvPr>
            <p:cNvSpPr txBox="1"/>
            <p:nvPr/>
          </p:nvSpPr>
          <p:spPr>
            <a:xfrm>
              <a:off x="7564583" y="19940400"/>
              <a:ext cx="6266346" cy="2400657"/>
            </a:xfrm>
            <a:prstGeom prst="rect">
              <a:avLst/>
            </a:prstGeom>
            <a:noFill/>
            <a:ln w="38100">
              <a:solidFill>
                <a:srgbClr val="663300"/>
              </a:solidFill>
            </a:ln>
          </p:spPr>
          <p:txBody>
            <a:bodyPr wrap="square">
              <a:spAutoFit/>
            </a:bodyPr>
            <a:lstStyle/>
            <a:p>
              <a:pPr lvl="1" algn="just"/>
              <a:r>
                <a:rPr lang="en-GB" sz="2500" b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3. Market survey</a:t>
              </a:r>
            </a:p>
            <a:p>
              <a:pPr marL="0" lvl="1" algn="just"/>
              <a:r>
                <a:rPr lang="en-GB" sz="25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328 consumers were asked to answer a questionnaire about the intensity of attributes of the coffee liqueur using a “Numerical Rating Scale” from 1 (low) to 10 (high).</a:t>
              </a:r>
            </a:p>
          </p:txBody>
        </p:sp>
        <p:sp>
          <p:nvSpPr>
            <p:cNvPr id="74" name="CasellaDiTesto 73">
              <a:extLst>
                <a:ext uri="{FF2B5EF4-FFF2-40B4-BE49-F238E27FC236}">
                  <a16:creationId xmlns:a16="http://schemas.microsoft.com/office/drawing/2014/main" id="{08D54DA3-3377-4C20-BAC3-C93A7D643776}"/>
                </a:ext>
              </a:extLst>
            </p:cNvPr>
            <p:cNvSpPr txBox="1"/>
            <p:nvPr/>
          </p:nvSpPr>
          <p:spPr>
            <a:xfrm>
              <a:off x="17881600" y="19936777"/>
              <a:ext cx="6762595" cy="2785378"/>
            </a:xfrm>
            <a:prstGeom prst="rect">
              <a:avLst/>
            </a:prstGeom>
            <a:noFill/>
            <a:ln w="38100">
              <a:solidFill>
                <a:srgbClr val="663300"/>
              </a:solidFill>
            </a:ln>
          </p:spPr>
          <p:txBody>
            <a:bodyPr wrap="square">
              <a:spAutoFit/>
            </a:bodyPr>
            <a:lstStyle/>
            <a:p>
              <a:pPr marL="457200" algn="just"/>
              <a:r>
                <a:rPr lang="en-GB" sz="2500" b="1" dirty="0">
                  <a:latin typeface="Arial" panose="020B0604020202020204" pitchFamily="34" charset="0"/>
                  <a:cs typeface="Arial" panose="020B0604020202020204" pitchFamily="34" charset="0"/>
                </a:rPr>
                <a:t>4. </a:t>
              </a:r>
              <a:r>
                <a:rPr lang="en-GB" sz="2500" b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Sensory</a:t>
              </a:r>
              <a:r>
                <a:rPr lang="en-GB" sz="2500" b="1" dirty="0">
                  <a:latin typeface="Arial" panose="020B0604020202020204" pitchFamily="34" charset="0"/>
                  <a:cs typeface="Arial" panose="020B0604020202020204" pitchFamily="34" charset="0"/>
                </a:rPr>
                <a:t> evaluation</a:t>
              </a:r>
              <a:r>
                <a:rPr lang="en-GB" sz="25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just"/>
              <a:r>
                <a:rPr lang="en-GB" sz="25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GB" sz="25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descriptive sensory evaluation was conducted by </a:t>
              </a:r>
              <a:r>
                <a:rPr lang="en-GB" sz="2500" dirty="0">
                  <a:latin typeface="Arial" panose="020B0604020202020204" pitchFamily="34" charset="0"/>
                  <a:cs typeface="Arial" panose="020B0604020202020204" pitchFamily="34" charset="0"/>
                </a:rPr>
                <a:t>17 trained judges through a </a:t>
              </a:r>
              <a:r>
                <a:rPr lang="en-GB" sz="25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randomized incomplete block procedure. In each session, every sample was tasted 3 times by different judges for a total of 6 evaluations.</a:t>
              </a:r>
              <a:endParaRPr lang="en-GB" sz="2500" dirty="0"/>
            </a:p>
          </p:txBody>
        </p:sp>
        <p:sp>
          <p:nvSpPr>
            <p:cNvPr id="76" name="Fumetto: rettangolo 75">
              <a:extLst>
                <a:ext uri="{FF2B5EF4-FFF2-40B4-BE49-F238E27FC236}">
                  <a16:creationId xmlns:a16="http://schemas.microsoft.com/office/drawing/2014/main" id="{8B3E6161-50DC-4D3A-855A-03723B9A54C8}"/>
                </a:ext>
              </a:extLst>
            </p:cNvPr>
            <p:cNvSpPr/>
            <p:nvPr/>
          </p:nvSpPr>
          <p:spPr>
            <a:xfrm rot="16200000">
              <a:off x="14303486" y="19659951"/>
              <a:ext cx="2799315" cy="3325087"/>
            </a:xfrm>
            <a:prstGeom prst="wedgeRectCallout">
              <a:avLst/>
            </a:prstGeom>
            <a:ln w="38100">
              <a:solidFill>
                <a:srgbClr val="6633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75" name="Immagine 74">
              <a:extLst>
                <a:ext uri="{FF2B5EF4-FFF2-40B4-BE49-F238E27FC236}">
                  <a16:creationId xmlns:a16="http://schemas.microsoft.com/office/drawing/2014/main" id="{937C9F98-631B-4267-ADC9-DF07EA514D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4141678" y="19997667"/>
              <a:ext cx="3142280" cy="2669635"/>
            </a:xfrm>
            <a:prstGeom prst="rect">
              <a:avLst/>
            </a:prstGeom>
          </p:spPr>
        </p:pic>
        <p:sp>
          <p:nvSpPr>
            <p:cNvPr id="2" name="Parentesi graffa aperta 1">
              <a:extLst>
                <a:ext uri="{FF2B5EF4-FFF2-40B4-BE49-F238E27FC236}">
                  <a16:creationId xmlns:a16="http://schemas.microsoft.com/office/drawing/2014/main" id="{35511256-0397-4C65-9B1D-FAC98098D80A}"/>
                </a:ext>
              </a:extLst>
            </p:cNvPr>
            <p:cNvSpPr/>
            <p:nvPr/>
          </p:nvSpPr>
          <p:spPr>
            <a:xfrm rot="10800000">
              <a:off x="6005957" y="16773059"/>
              <a:ext cx="456390" cy="2194445"/>
            </a:xfrm>
            <a:prstGeom prst="leftBrac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39250460-B9C0-4EFC-BA2D-2B4A5268C4DE}"/>
                </a:ext>
              </a:extLst>
            </p:cNvPr>
            <p:cNvSpPr txBox="1"/>
            <p:nvPr/>
          </p:nvSpPr>
          <p:spPr>
            <a:xfrm>
              <a:off x="6302574" y="17471580"/>
              <a:ext cx="299633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500" dirty="0">
                  <a:latin typeface="Arial" panose="020B0604020202020204" pitchFamily="34" charset="0"/>
                  <a:cs typeface="Arial" panose="020B0604020202020204" pitchFamily="34" charset="0"/>
                </a:rPr>
                <a:t>Intended for </a:t>
              </a:r>
            </a:p>
            <a:p>
              <a:pPr algn="ctr"/>
              <a:r>
                <a:rPr lang="en-GB" sz="2500" dirty="0">
                  <a:latin typeface="Arial" panose="020B0604020202020204" pitchFamily="34" charset="0"/>
                  <a:cs typeface="Arial" panose="020B0604020202020204" pitchFamily="34" charset="0"/>
                </a:rPr>
                <a:t>various applications</a:t>
              </a:r>
            </a:p>
          </p:txBody>
        </p:sp>
        <p:sp>
          <p:nvSpPr>
            <p:cNvPr id="6" name="Fumetto: rettangolo 5">
              <a:extLst>
                <a:ext uri="{FF2B5EF4-FFF2-40B4-BE49-F238E27FC236}">
                  <a16:creationId xmlns:a16="http://schemas.microsoft.com/office/drawing/2014/main" id="{190BF5E7-970A-4A84-A53C-62E63E2B59B1}"/>
                </a:ext>
              </a:extLst>
            </p:cNvPr>
            <p:cNvSpPr/>
            <p:nvPr/>
          </p:nvSpPr>
          <p:spPr>
            <a:xfrm rot="16200000">
              <a:off x="9812066" y="14657278"/>
              <a:ext cx="2539683" cy="3584529"/>
            </a:xfrm>
            <a:prstGeom prst="wedgeRectCallout">
              <a:avLst/>
            </a:prstGeom>
            <a:ln w="38100">
              <a:solidFill>
                <a:srgbClr val="6633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37" name="Immagine 36">
              <a:extLst>
                <a:ext uri="{FF2B5EF4-FFF2-40B4-BE49-F238E27FC236}">
                  <a16:creationId xmlns:a16="http://schemas.microsoft.com/office/drawing/2014/main" id="{C3A470E8-1DF4-4782-950B-06D2C7EDEB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8898" y="15474359"/>
              <a:ext cx="3211172" cy="2131555"/>
            </a:xfrm>
            <a:prstGeom prst="rect">
              <a:avLst/>
            </a:prstGeom>
          </p:spPr>
        </p:pic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1430CFA3-B596-45B5-98F4-53A2CBB9FD01}"/>
                </a:ext>
              </a:extLst>
            </p:cNvPr>
            <p:cNvSpPr txBox="1"/>
            <p:nvPr/>
          </p:nvSpPr>
          <p:spPr>
            <a:xfrm>
              <a:off x="8209124" y="28135781"/>
              <a:ext cx="3965185" cy="27853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3. Modelling</a:t>
              </a:r>
              <a:r>
                <a:rPr lang="en-US" sz="3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just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The processing of the experimental design results led to </a:t>
              </a: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define a model for each sensory variable </a:t>
              </a:r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in order to correlate </a:t>
              </a:r>
              <a:r>
                <a:rPr lang="en-GB" sz="2400" dirty="0">
                  <a:latin typeface="Arial" panose="020B0604020202020204" pitchFamily="34" charset="0"/>
                  <a:cs typeface="Arial" panose="020B0604020202020204" pitchFamily="34" charset="0"/>
                </a:rPr>
                <a:t>panellists’ scores </a:t>
              </a:r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with the considered </a:t>
              </a:r>
              <a:endParaRPr lang="en-GB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" name="Gruppo 14"/>
            <p:cNvGrpSpPr/>
            <p:nvPr/>
          </p:nvGrpSpPr>
          <p:grpSpPr>
            <a:xfrm>
              <a:off x="783353" y="29991226"/>
              <a:ext cx="6895060" cy="5445366"/>
              <a:chOff x="783353" y="29991226"/>
              <a:chExt cx="6895060" cy="5445366"/>
            </a:xfrm>
          </p:grpSpPr>
          <p:pic>
            <p:nvPicPr>
              <p:cNvPr id="13" name="Immagine 12">
                <a:extLst>
                  <a:ext uri="{FF2B5EF4-FFF2-40B4-BE49-F238E27FC236}">
                    <a16:creationId xmlns:a16="http://schemas.microsoft.com/office/drawing/2014/main" id="{36BC30AB-8008-4260-A808-1B38A87A4F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brightnessContrast contrast="3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83353" y="29991226"/>
                <a:ext cx="6895060" cy="5445366"/>
              </a:xfrm>
              <a:prstGeom prst="rect">
                <a:avLst/>
              </a:prstGeom>
              <a:ln w="38100">
                <a:solidFill>
                  <a:srgbClr val="663300"/>
                </a:solidFill>
              </a:ln>
            </p:spPr>
          </p:pic>
          <p:sp>
            <p:nvSpPr>
              <p:cNvPr id="16" name="Ovale 15">
                <a:extLst>
                  <a:ext uri="{FF2B5EF4-FFF2-40B4-BE49-F238E27FC236}">
                    <a16:creationId xmlns:a16="http://schemas.microsoft.com/office/drawing/2014/main" id="{8B1F53A2-2442-42B5-8D5D-C4AA4DCDEFA2}"/>
                  </a:ext>
                </a:extLst>
              </p:cNvPr>
              <p:cNvSpPr/>
              <p:nvPr/>
            </p:nvSpPr>
            <p:spPr>
              <a:xfrm>
                <a:off x="5115879" y="32045414"/>
                <a:ext cx="1345915" cy="958334"/>
              </a:xfrm>
              <a:prstGeom prst="ellipse">
                <a:avLst/>
              </a:prstGeom>
              <a:noFill/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7" name="Ovale 46">
                <a:extLst>
                  <a:ext uri="{FF2B5EF4-FFF2-40B4-BE49-F238E27FC236}">
                    <a16:creationId xmlns:a16="http://schemas.microsoft.com/office/drawing/2014/main" id="{5FCA8762-B3FC-4997-95A6-D54378CDB04C}"/>
                  </a:ext>
                </a:extLst>
              </p:cNvPr>
              <p:cNvSpPr/>
              <p:nvPr/>
            </p:nvSpPr>
            <p:spPr>
              <a:xfrm>
                <a:off x="4366722" y="32918716"/>
                <a:ext cx="1345915" cy="698644"/>
              </a:xfrm>
              <a:prstGeom prst="ellipse">
                <a:avLst/>
              </a:prstGeom>
              <a:noFill/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D1FBAADC-669D-4F8C-8CD9-369F4F48D778}"/>
                </a:ext>
              </a:extLst>
            </p:cNvPr>
            <p:cNvSpPr txBox="1"/>
            <p:nvPr/>
          </p:nvSpPr>
          <p:spPr>
            <a:xfrm>
              <a:off x="9304157" y="15184534"/>
              <a:ext cx="3758401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0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Coffee-flavoured</a:t>
              </a:r>
              <a:r>
                <a:rPr lang="en-GB" sz="2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2400" b="0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liqueurs</a:t>
              </a:r>
              <a:endParaRPr lang="en-GB" sz="2400" dirty="0"/>
            </a:p>
          </p:txBody>
        </p:sp>
        <p:sp>
          <p:nvSpPr>
            <p:cNvPr id="24" name="Callout: linea piegata 23">
              <a:extLst>
                <a:ext uri="{FF2B5EF4-FFF2-40B4-BE49-F238E27FC236}">
                  <a16:creationId xmlns:a16="http://schemas.microsoft.com/office/drawing/2014/main" id="{A6DEE678-6D8B-4483-9D12-13D632EF9AFF}"/>
                </a:ext>
              </a:extLst>
            </p:cNvPr>
            <p:cNvSpPr/>
            <p:nvPr/>
          </p:nvSpPr>
          <p:spPr>
            <a:xfrm>
              <a:off x="8024499" y="8025232"/>
              <a:ext cx="16652101" cy="5223987"/>
            </a:xfrm>
            <a:prstGeom prst="borderCallout2">
              <a:avLst>
                <a:gd name="adj1" fmla="val 28467"/>
                <a:gd name="adj2" fmla="val -6"/>
                <a:gd name="adj3" fmla="val 9210"/>
                <a:gd name="adj4" fmla="val -14014"/>
                <a:gd name="adj5" fmla="val 51539"/>
                <a:gd name="adj6" fmla="val -19761"/>
              </a:avLst>
            </a:prstGeom>
            <a:ln w="38100">
              <a:solidFill>
                <a:srgbClr val="663300"/>
              </a:solidFill>
              <a:headEnd type="none" w="med" len="med"/>
              <a:tailEnd type="stealth" w="lg" len="lg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just"/>
              <a:r>
                <a:rPr lang="en-GB" sz="36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INTRODUCTION</a:t>
              </a:r>
            </a:p>
            <a:p>
              <a:pPr algn="just"/>
              <a:endParaRPr lang="en-GB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just"/>
              <a:r>
                <a:rPr lang="en-GB" sz="2800" b="0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Spent coffee grounds (SCG) are the main residue of the coffee industry. They are a source of sugars, proteins, lipids, polysaccharides with </a:t>
              </a:r>
              <a:r>
                <a:rPr lang="en-GB" sz="2800" b="0" i="0" u="none" strike="noStrike" baseline="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immunostimulatory</a:t>
              </a:r>
              <a:r>
                <a:rPr lang="en-GB" sz="2800" b="0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activity, biopolymers (lignin, cellulose, and hemicelluloses), and bioactive compounds (caffeine with psychoactive effects, </a:t>
              </a:r>
              <a:r>
                <a:rPr lang="en-GB" sz="2800" b="0" i="0" u="none" strike="noStrike" baseline="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trigonelline</a:t>
              </a:r>
              <a:r>
                <a:rPr lang="en-GB" sz="2800" b="0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and </a:t>
              </a:r>
              <a:r>
                <a:rPr lang="en-GB" sz="2800" b="0" i="0" u="none" strike="noStrike" baseline="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phenolics</a:t>
              </a:r>
              <a:r>
                <a:rPr lang="en-GB" sz="2800" b="0" i="0" u="none" strike="noStrike" baseline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with antioxidant activity) (Silva et al., 1998; Yen et al., 2005). In addition, a considerable amount of volatiles is still present. For all these reasons, the valorisation of this by-product is a relevant aim of food industries. The most common applications are linked to the production of biodiesel through the transesterification </a:t>
              </a:r>
              <a:r>
                <a:rPr lang="en-GB" sz="2800" b="0" i="0" u="none" strike="noStrike" baseline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fat into fatty acid methyl esters.</a:t>
              </a:r>
            </a:p>
            <a:p>
              <a:pPr algn="just"/>
              <a:r>
                <a:rPr lang="en-GB" sz="2800" b="0" i="0" u="none" strike="noStrike" baseline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Chemical water removal though absolute</a:t>
              </a:r>
              <a:r>
                <a:rPr lang="en-GB" sz="2800" b="0" i="0" u="none" strike="noStrike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ethanol extraction </a:t>
              </a:r>
              <a:r>
                <a:rPr lang="en-GB" sz="2800" b="0" i="0" u="none" strike="noStrike" baseline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 a convenient alternative </a:t>
              </a:r>
              <a:r>
                <a:rPr lang="en-GB" sz="2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 </a:t>
              </a:r>
              <a:r>
                <a:rPr lang="en-GB" sz="2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energivorous</a:t>
              </a:r>
              <a:r>
                <a:rPr lang="en-GB" sz="2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heat </a:t>
              </a:r>
              <a:r>
                <a:rPr lang="en-GB" sz="2800" b="0" i="0" u="none" strike="noStrike" baseline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drying. Furthermore, the </a:t>
              </a:r>
              <a:r>
                <a:rPr lang="en-GB" sz="2800" b="0" i="0" u="none" strike="noStrike" baseline="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hydroalcoholic</a:t>
              </a:r>
              <a:r>
                <a:rPr lang="en-GB" sz="2800" b="0" i="0" u="none" strike="noStrike" baseline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extract is a promising raw material that possesses an agreeable coffee scent that could conveniently</a:t>
              </a:r>
              <a:r>
                <a:rPr lang="en-GB" sz="2800" b="0" i="0" u="none" strike="noStrike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be used as </a:t>
              </a:r>
              <a:r>
                <a:rPr lang="en-GB" sz="2800" b="0" i="0" u="none" strike="noStrike" baseline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basis for a coffee liquor.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8" name="Immagine 17"/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harpenSoften amount="30000"/>
                    </a14:imgEffect>
                    <a14:imgEffect>
                      <a14:brightnessContrast bright="-1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7640" y="23286454"/>
            <a:ext cx="7408115" cy="4832697"/>
          </a:xfrm>
          <a:prstGeom prst="rect">
            <a:avLst/>
          </a:prstGeom>
          <a:ln w="38100">
            <a:solidFill>
              <a:srgbClr val="663300"/>
            </a:solidFill>
          </a:ln>
        </p:spPr>
      </p:pic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969AA280-A465-45C4-B756-1A69E76C78A0}"/>
              </a:ext>
            </a:extLst>
          </p:cNvPr>
          <p:cNvSpPr txBox="1"/>
          <p:nvPr/>
        </p:nvSpPr>
        <p:spPr>
          <a:xfrm>
            <a:off x="8224245" y="30808512"/>
            <a:ext cx="1674032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factors (i.e. the 3 ingredients of the mixture). Before accepting each model, it was verified that the theoretical assumptions for a multiple linear regression model were respected (normal distribution of the errors and constant error variance for any value of the independent variables). As for the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optimisation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process, we considered only the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significant models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(i.e.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, alcoholic sensation, bitterness, and sweetness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and the </a:t>
            </a:r>
            <a:r>
              <a:rPr lang="en-US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desirability function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was calculated using the weighted performance of each significant model. The target for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optimisation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is given by the values of these 4 variables as they were hypothesized for the ideal liquor based on the market survey. Among all the calculated combinations, only 3 of them were close to the target and so they were considered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OPTIMAL SOLUTIONS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OPT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  <p:graphicFrame>
        <p:nvGraphicFramePr>
          <p:cNvPr id="29" name="Tabel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841519"/>
              </p:ext>
            </p:extLst>
          </p:nvPr>
        </p:nvGraphicFramePr>
        <p:xfrm>
          <a:off x="12191922" y="28571201"/>
          <a:ext cx="12629321" cy="2074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97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73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04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74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8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200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1309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1309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Colour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Alcoholic</a:t>
                      </a:r>
                      <a:endParaRPr lang="it-IT" sz="2000" b="1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sensation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Bitterness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Sweetness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A: WATER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(% w/w)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B: GLUCOSE SYRUP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(% w/w)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C: CARAMEL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(% w/w)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OPT1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6.09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6.70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5.47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5.00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69.15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29.95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0.90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OPT2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6.33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6.64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5.66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4.87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53.80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45.30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0.90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OPT3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6.78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7.02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5.02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5.91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50.77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48.33</a:t>
                      </a:r>
                      <a:endParaRPr lang="it-IT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0.90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7" name="Immagine 6">
            <a:extLst>
              <a:ext uri="{FF2B5EF4-FFF2-40B4-BE49-F238E27FC236}">
                <a16:creationId xmlns:a16="http://schemas.microsoft.com/office/drawing/2014/main" id="{9528F324-322A-4D8F-B975-944D744E1FD2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994462" y="62463"/>
            <a:ext cx="8394920" cy="295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5103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1419</TotalTime>
  <Words>938</Words>
  <Application>Microsoft Office PowerPoint</Application>
  <PresentationFormat>Personalizzato</PresentationFormat>
  <Paragraphs>78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Francesca MASINO</dc:creator>
  <cp:lastModifiedBy>Francesca MASINO</cp:lastModifiedBy>
  <cp:revision>71</cp:revision>
  <dcterms:created xsi:type="dcterms:W3CDTF">2020-12-12T13:37:34Z</dcterms:created>
  <dcterms:modified xsi:type="dcterms:W3CDTF">2022-06-10T09:01:03Z</dcterms:modified>
</cp:coreProperties>
</file>