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3"/>
  </p:notesMasterIdLst>
  <p:sldIdLst>
    <p:sldId id="256" r:id="rId2"/>
  </p:sldIdLst>
  <p:sldSz cx="25199975" cy="32399288"/>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E62C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714" autoAdjust="0"/>
    <p:restoredTop sz="94660"/>
  </p:normalViewPr>
  <p:slideViewPr>
    <p:cSldViewPr snapToGrid="0">
      <p:cViewPr varScale="1">
        <p:scale>
          <a:sx n="17" d="100"/>
          <a:sy n="17" d="100"/>
        </p:scale>
        <p:origin x="3110"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esktop\seminaire%202019%202020\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Feuil1!$J$9</c:f>
              <c:strCache>
                <c:ptCount val="1"/>
                <c:pt idx="0">
                  <c:v>C80</c:v>
                </c:pt>
              </c:strCache>
            </c:strRef>
          </c:tx>
          <c:spPr>
            <a:solidFill>
              <a:schemeClr val="accent1"/>
            </a:solidFill>
            <a:ln>
              <a:noFill/>
            </a:ln>
            <a:effectLst/>
          </c:spPr>
          <c:invertIfNegative val="0"/>
          <c:cat>
            <c:strRef>
              <c:f>Feuil1!$K$7:$O$8</c:f>
              <c:strCache>
                <c:ptCount val="5"/>
                <c:pt idx="0">
                  <c:v>L*</c:v>
                </c:pt>
                <c:pt idx="1">
                  <c:v>C* </c:v>
                </c:pt>
                <c:pt idx="2">
                  <c:v>h°</c:v>
                </c:pt>
                <c:pt idx="3">
                  <c:v>∆E</c:v>
                </c:pt>
                <c:pt idx="4">
                  <c:v>BI</c:v>
                </c:pt>
              </c:strCache>
            </c:strRef>
          </c:cat>
          <c:val>
            <c:numRef>
              <c:f>Feuil1!$K$9:$O$9</c:f>
              <c:numCache>
                <c:formatCode>General</c:formatCode>
                <c:ptCount val="5"/>
                <c:pt idx="0">
                  <c:v>12.91</c:v>
                </c:pt>
                <c:pt idx="1">
                  <c:v>6.86</c:v>
                </c:pt>
                <c:pt idx="2">
                  <c:v>0.91</c:v>
                </c:pt>
                <c:pt idx="3">
                  <c:v>8.39</c:v>
                </c:pt>
                <c:pt idx="4">
                  <c:v>1.37</c:v>
                </c:pt>
              </c:numCache>
            </c:numRef>
          </c:val>
          <c:extLst>
            <c:ext xmlns:c16="http://schemas.microsoft.com/office/drawing/2014/chart" uri="{C3380CC4-5D6E-409C-BE32-E72D297353CC}">
              <c16:uniqueId val="{00000000-CA2B-4684-85DD-661712F1C110}"/>
            </c:ext>
          </c:extLst>
        </c:ser>
        <c:ser>
          <c:idx val="1"/>
          <c:order val="1"/>
          <c:tx>
            <c:strRef>
              <c:f>Feuil1!$J$10</c:f>
              <c:strCache>
                <c:ptCount val="1"/>
                <c:pt idx="0">
                  <c:v>C90</c:v>
                </c:pt>
              </c:strCache>
            </c:strRef>
          </c:tx>
          <c:spPr>
            <a:solidFill>
              <a:schemeClr val="accent2"/>
            </a:solidFill>
            <a:ln>
              <a:noFill/>
            </a:ln>
            <a:effectLst/>
          </c:spPr>
          <c:invertIfNegative val="0"/>
          <c:cat>
            <c:strRef>
              <c:f>Feuil1!$K$7:$O$8</c:f>
              <c:strCache>
                <c:ptCount val="5"/>
                <c:pt idx="0">
                  <c:v>L*</c:v>
                </c:pt>
                <c:pt idx="1">
                  <c:v>C* </c:v>
                </c:pt>
                <c:pt idx="2">
                  <c:v>h°</c:v>
                </c:pt>
                <c:pt idx="3">
                  <c:v>∆E</c:v>
                </c:pt>
                <c:pt idx="4">
                  <c:v>BI</c:v>
                </c:pt>
              </c:strCache>
            </c:strRef>
          </c:cat>
          <c:val>
            <c:numRef>
              <c:f>Feuil1!$K$10:$O$10</c:f>
              <c:numCache>
                <c:formatCode>General</c:formatCode>
                <c:ptCount val="5"/>
                <c:pt idx="0">
                  <c:v>11.46</c:v>
                </c:pt>
                <c:pt idx="1">
                  <c:v>6.67</c:v>
                </c:pt>
                <c:pt idx="2">
                  <c:v>0.84</c:v>
                </c:pt>
                <c:pt idx="3">
                  <c:v>9.2100000000000009</c:v>
                </c:pt>
                <c:pt idx="4">
                  <c:v>2.5499999999999998</c:v>
                </c:pt>
              </c:numCache>
            </c:numRef>
          </c:val>
          <c:extLst>
            <c:ext xmlns:c16="http://schemas.microsoft.com/office/drawing/2014/chart" uri="{C3380CC4-5D6E-409C-BE32-E72D297353CC}">
              <c16:uniqueId val="{00000001-CA2B-4684-85DD-661712F1C110}"/>
            </c:ext>
          </c:extLst>
        </c:ser>
        <c:ser>
          <c:idx val="2"/>
          <c:order val="2"/>
          <c:tx>
            <c:strRef>
              <c:f>Feuil1!$J$11</c:f>
              <c:strCache>
                <c:ptCount val="1"/>
                <c:pt idx="0">
                  <c:v>CV 45</c:v>
                </c:pt>
              </c:strCache>
            </c:strRef>
          </c:tx>
          <c:spPr>
            <a:solidFill>
              <a:schemeClr val="accent3"/>
            </a:solidFill>
            <a:ln>
              <a:noFill/>
            </a:ln>
            <a:effectLst/>
          </c:spPr>
          <c:invertIfNegative val="0"/>
          <c:cat>
            <c:strRef>
              <c:f>Feuil1!$K$7:$O$8</c:f>
              <c:strCache>
                <c:ptCount val="5"/>
                <c:pt idx="0">
                  <c:v>L*</c:v>
                </c:pt>
                <c:pt idx="1">
                  <c:v>C* </c:v>
                </c:pt>
                <c:pt idx="2">
                  <c:v>h°</c:v>
                </c:pt>
                <c:pt idx="3">
                  <c:v>∆E</c:v>
                </c:pt>
                <c:pt idx="4">
                  <c:v>BI</c:v>
                </c:pt>
              </c:strCache>
            </c:strRef>
          </c:cat>
          <c:val>
            <c:numRef>
              <c:f>Feuil1!$K$11:$O$11</c:f>
              <c:numCache>
                <c:formatCode>General</c:formatCode>
                <c:ptCount val="5"/>
                <c:pt idx="0">
                  <c:v>13.03</c:v>
                </c:pt>
                <c:pt idx="1">
                  <c:v>11.33</c:v>
                </c:pt>
                <c:pt idx="2">
                  <c:v>0.48</c:v>
                </c:pt>
                <c:pt idx="3">
                  <c:v>7.3</c:v>
                </c:pt>
                <c:pt idx="4">
                  <c:v>1.46</c:v>
                </c:pt>
              </c:numCache>
            </c:numRef>
          </c:val>
          <c:extLst>
            <c:ext xmlns:c16="http://schemas.microsoft.com/office/drawing/2014/chart" uri="{C3380CC4-5D6E-409C-BE32-E72D297353CC}">
              <c16:uniqueId val="{00000002-CA2B-4684-85DD-661712F1C110}"/>
            </c:ext>
          </c:extLst>
        </c:ser>
        <c:ser>
          <c:idx val="3"/>
          <c:order val="3"/>
          <c:tx>
            <c:strRef>
              <c:f>Feuil1!$J$12</c:f>
              <c:strCache>
                <c:ptCount val="1"/>
                <c:pt idx="0">
                  <c:v>ROB</c:v>
                </c:pt>
              </c:strCache>
            </c:strRef>
          </c:tx>
          <c:spPr>
            <a:solidFill>
              <a:schemeClr val="accent4"/>
            </a:solidFill>
            <a:ln>
              <a:noFill/>
            </a:ln>
            <a:effectLst/>
          </c:spPr>
          <c:invertIfNegative val="0"/>
          <c:cat>
            <c:strRef>
              <c:f>Feuil1!$K$7:$O$8</c:f>
              <c:strCache>
                <c:ptCount val="5"/>
                <c:pt idx="0">
                  <c:v>L*</c:v>
                </c:pt>
                <c:pt idx="1">
                  <c:v>C* </c:v>
                </c:pt>
                <c:pt idx="2">
                  <c:v>h°</c:v>
                </c:pt>
                <c:pt idx="3">
                  <c:v>∆E</c:v>
                </c:pt>
                <c:pt idx="4">
                  <c:v>BI</c:v>
                </c:pt>
              </c:strCache>
            </c:strRef>
          </c:cat>
          <c:val>
            <c:numRef>
              <c:f>Feuil1!$K$12:$O$12</c:f>
              <c:numCache>
                <c:formatCode>General</c:formatCode>
                <c:ptCount val="5"/>
                <c:pt idx="0">
                  <c:v>9.34</c:v>
                </c:pt>
                <c:pt idx="1">
                  <c:v>4.38</c:v>
                </c:pt>
                <c:pt idx="2">
                  <c:v>0.23</c:v>
                </c:pt>
                <c:pt idx="3">
                  <c:v>10.039999999999999</c:v>
                </c:pt>
                <c:pt idx="4">
                  <c:v>3.63</c:v>
                </c:pt>
              </c:numCache>
            </c:numRef>
          </c:val>
          <c:extLst>
            <c:ext xmlns:c16="http://schemas.microsoft.com/office/drawing/2014/chart" uri="{C3380CC4-5D6E-409C-BE32-E72D297353CC}">
              <c16:uniqueId val="{00000003-CA2B-4684-85DD-661712F1C110}"/>
            </c:ext>
          </c:extLst>
        </c:ser>
        <c:dLbls>
          <c:showLegendKey val="0"/>
          <c:showVal val="0"/>
          <c:showCatName val="0"/>
          <c:showSerName val="0"/>
          <c:showPercent val="0"/>
          <c:showBubbleSize val="0"/>
        </c:dLbls>
        <c:gapWidth val="219"/>
        <c:overlap val="-27"/>
        <c:axId val="348039248"/>
        <c:axId val="349979872"/>
      </c:barChart>
      <c:catAx>
        <c:axId val="348039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49979872"/>
        <c:crosses val="autoZero"/>
        <c:auto val="1"/>
        <c:lblAlgn val="ctr"/>
        <c:lblOffset val="100"/>
        <c:noMultiLvlLbl val="0"/>
      </c:catAx>
      <c:valAx>
        <c:axId val="349979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48039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2961711-23B3-4FC5-BD6C-833DD67821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40B9C36-9E4B-4D73-85C5-28EBEEE2CDC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EC2B8B-499C-41D0-845A-8B9621567805}" type="datetimeFigureOut">
              <a:rPr lang="fr-FR" smtClean="0"/>
              <a:t>11/01/2024</a:t>
            </a:fld>
            <a:endParaRPr lang="fr-FR"/>
          </a:p>
        </p:txBody>
      </p:sp>
      <p:sp>
        <p:nvSpPr>
          <p:cNvPr id="4" name="Espace réservé de l'image des diapositives 3">
            <a:extLst>
              <a:ext uri="{FF2B5EF4-FFF2-40B4-BE49-F238E27FC236}">
                <a16:creationId xmlns:a16="http://schemas.microsoft.com/office/drawing/2014/main" id="{F33ED7FC-29E4-4249-BE2F-5F5BC538AC4B}"/>
              </a:ext>
            </a:extLst>
          </p:cNvPr>
          <p:cNvSpPr>
            <a:spLocks noGrp="1" noRot="1" noChangeAspect="1"/>
          </p:cNvSpPr>
          <p:nvPr>
            <p:ph type="sldImg" idx="2"/>
          </p:nvPr>
        </p:nvSpPr>
        <p:spPr>
          <a:xfrm>
            <a:off x="2228850" y="1143000"/>
            <a:ext cx="24003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a:extLst>
              <a:ext uri="{FF2B5EF4-FFF2-40B4-BE49-F238E27FC236}">
                <a16:creationId xmlns:a16="http://schemas.microsoft.com/office/drawing/2014/main" id="{0EBC4274-4848-4BB9-B750-140B664D5273}"/>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a:extLst>
              <a:ext uri="{FF2B5EF4-FFF2-40B4-BE49-F238E27FC236}">
                <a16:creationId xmlns:a16="http://schemas.microsoft.com/office/drawing/2014/main" id="{73C0CCCB-25D9-49FE-B6D4-50803DD6F58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a:extLst>
              <a:ext uri="{FF2B5EF4-FFF2-40B4-BE49-F238E27FC236}">
                <a16:creationId xmlns:a16="http://schemas.microsoft.com/office/drawing/2014/main" id="{24FFEFFB-D1B8-4EFC-B674-27A512AB181C}"/>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19C758-02BA-44E6-B1DD-0513CE14DB4F}" type="slidenum">
              <a:rPr lang="fr-FR" smtClean="0"/>
              <a:t>‹N›</a:t>
            </a:fld>
            <a:endParaRPr lang="fr-FR"/>
          </a:p>
        </p:txBody>
      </p:sp>
    </p:spTree>
    <p:extLst>
      <p:ext uri="{BB962C8B-B14F-4D97-AF65-F5344CB8AC3E}">
        <p14:creationId xmlns:p14="http://schemas.microsoft.com/office/powerpoint/2010/main" val="1106858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FBB015F-8F58-4464-833C-EDD620B051EF}" type="slidenum">
              <a:rPr lang="fr-FR" smtClean="0"/>
              <a:t>1</a:t>
            </a:fld>
            <a:endParaRPr lang="fr-FR"/>
          </a:p>
        </p:txBody>
      </p:sp>
    </p:spTree>
    <p:extLst>
      <p:ext uri="{BB962C8B-B14F-4D97-AF65-F5344CB8AC3E}">
        <p14:creationId xmlns:p14="http://schemas.microsoft.com/office/powerpoint/2010/main" val="1657399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631DD0-92BD-4884-B536-24CE582CDCD3}"/>
              </a:ext>
            </a:extLst>
          </p:cNvPr>
          <p:cNvSpPr>
            <a:spLocks noGrp="1"/>
          </p:cNvSpPr>
          <p:nvPr>
            <p:ph type="ctrTitle"/>
          </p:nvPr>
        </p:nvSpPr>
        <p:spPr>
          <a:xfrm>
            <a:off x="3149997" y="5302386"/>
            <a:ext cx="18899981" cy="11279752"/>
          </a:xfrm>
        </p:spPr>
        <p:txBody>
          <a:bodyPr anchor="b"/>
          <a:lstStyle>
            <a:lvl1pPr algn="ctr">
              <a:defRPr sz="12401"/>
            </a:lvl1pPr>
          </a:lstStyle>
          <a:p>
            <a:r>
              <a:rPr lang="fr-FR"/>
              <a:t>Modifiez le style du titre</a:t>
            </a:r>
          </a:p>
        </p:txBody>
      </p:sp>
      <p:sp>
        <p:nvSpPr>
          <p:cNvPr id="3" name="Sous-titre 2">
            <a:extLst>
              <a:ext uri="{FF2B5EF4-FFF2-40B4-BE49-F238E27FC236}">
                <a16:creationId xmlns:a16="http://schemas.microsoft.com/office/drawing/2014/main" id="{6E4EBFFD-B9BF-45EB-A387-7A2C94779CED}"/>
              </a:ext>
            </a:extLst>
          </p:cNvPr>
          <p:cNvSpPr>
            <a:spLocks noGrp="1"/>
          </p:cNvSpPr>
          <p:nvPr>
            <p:ph type="subTitle" idx="1"/>
          </p:nvPr>
        </p:nvSpPr>
        <p:spPr>
          <a:xfrm>
            <a:off x="3149997" y="17017128"/>
            <a:ext cx="18899981" cy="7822326"/>
          </a:xfrm>
        </p:spPr>
        <p:txBody>
          <a:bodyPr/>
          <a:lstStyle>
            <a:lvl1pPr marL="0" indent="0" algn="ctr">
              <a:buNone/>
              <a:defRPr sz="4961"/>
            </a:lvl1pPr>
            <a:lvl2pPr marL="944987" indent="0" algn="ctr">
              <a:buNone/>
              <a:defRPr sz="4134"/>
            </a:lvl2pPr>
            <a:lvl3pPr marL="1889973" indent="0" algn="ctr">
              <a:buNone/>
              <a:defRPr sz="3720"/>
            </a:lvl3pPr>
            <a:lvl4pPr marL="2834960" indent="0" algn="ctr">
              <a:buNone/>
              <a:defRPr sz="3307"/>
            </a:lvl4pPr>
            <a:lvl5pPr marL="3779947" indent="0" algn="ctr">
              <a:buNone/>
              <a:defRPr sz="3307"/>
            </a:lvl5pPr>
            <a:lvl6pPr marL="4724933" indent="0" algn="ctr">
              <a:buNone/>
              <a:defRPr sz="3307"/>
            </a:lvl6pPr>
            <a:lvl7pPr marL="5669920" indent="0" algn="ctr">
              <a:buNone/>
              <a:defRPr sz="3307"/>
            </a:lvl7pPr>
            <a:lvl8pPr marL="6614907" indent="0" algn="ctr">
              <a:buNone/>
              <a:defRPr sz="3307"/>
            </a:lvl8pPr>
            <a:lvl9pPr marL="7559893" indent="0" algn="ctr">
              <a:buNone/>
              <a:defRPr sz="3307"/>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382D875-6287-4757-AF06-F04460425CA2}"/>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97E6448D-2B46-4D7C-A7C8-F168333629F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CCB159B-ACCD-40D9-9727-699EBE5E594A}"/>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852172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4BB19A-8A21-4C07-AE18-772DDAA74E7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F7E6CDF-828A-48C8-A30A-98460EF08D2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53A2E72-3695-41BD-B191-E47886DF0A6B}"/>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2589237B-107F-44C3-B81C-4F5260E2FF7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DE137BA-BDA9-41F0-BDCB-6966B981192D}"/>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2652989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47C518-6927-4EB7-AD51-809F9DE47B5E}"/>
              </a:ext>
            </a:extLst>
          </p:cNvPr>
          <p:cNvSpPr>
            <a:spLocks noGrp="1"/>
          </p:cNvSpPr>
          <p:nvPr>
            <p:ph type="title" orient="vert"/>
          </p:nvPr>
        </p:nvSpPr>
        <p:spPr>
          <a:xfrm>
            <a:off x="18033732" y="1724962"/>
            <a:ext cx="5433745" cy="27456899"/>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1407A41-A92D-4ADF-8304-6D813586F6E1}"/>
              </a:ext>
            </a:extLst>
          </p:cNvPr>
          <p:cNvSpPr>
            <a:spLocks noGrp="1"/>
          </p:cNvSpPr>
          <p:nvPr>
            <p:ph type="body" orient="vert" idx="1"/>
          </p:nvPr>
        </p:nvSpPr>
        <p:spPr>
          <a:xfrm>
            <a:off x="1732498" y="1724962"/>
            <a:ext cx="15986234" cy="2745689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6FEF934-B676-4720-BC30-CF82E21BD0A0}"/>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17F3CEF8-C70D-48B9-9C1E-F55BAB05235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F062339-E035-4AD4-9A5C-8448C62EB80F}"/>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3482412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5502CF-1485-4855-B751-9178CCD9743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E5AE8EA-D735-47A8-B412-3C3428A1DB8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739016E-F1FE-4BB8-B172-6FF1221C4862}"/>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BF65DD8D-62AD-4BF6-89F6-EAA2A3BD537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1FF5E59-E3CD-4F1D-946F-08B86B40BEF1}"/>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4143313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34817-B71B-41C6-BBC6-688BB84EAB72}"/>
              </a:ext>
            </a:extLst>
          </p:cNvPr>
          <p:cNvSpPr>
            <a:spLocks noGrp="1"/>
          </p:cNvSpPr>
          <p:nvPr>
            <p:ph type="title"/>
          </p:nvPr>
        </p:nvSpPr>
        <p:spPr>
          <a:xfrm>
            <a:off x="1719374" y="8077327"/>
            <a:ext cx="21734978" cy="13477201"/>
          </a:xfrm>
        </p:spPr>
        <p:txBody>
          <a:bodyPr anchor="b"/>
          <a:lstStyle>
            <a:lvl1pPr>
              <a:defRPr sz="12401"/>
            </a:lvl1pPr>
          </a:lstStyle>
          <a:p>
            <a:r>
              <a:rPr lang="fr-FR"/>
              <a:t>Modifiez le style du titre</a:t>
            </a:r>
          </a:p>
        </p:txBody>
      </p:sp>
      <p:sp>
        <p:nvSpPr>
          <p:cNvPr id="3" name="Espace réservé du texte 2">
            <a:extLst>
              <a:ext uri="{FF2B5EF4-FFF2-40B4-BE49-F238E27FC236}">
                <a16:creationId xmlns:a16="http://schemas.microsoft.com/office/drawing/2014/main" id="{CC06A86E-9B8C-4741-9753-ED72C1C7517B}"/>
              </a:ext>
            </a:extLst>
          </p:cNvPr>
          <p:cNvSpPr>
            <a:spLocks noGrp="1"/>
          </p:cNvSpPr>
          <p:nvPr>
            <p:ph type="body" idx="1"/>
          </p:nvPr>
        </p:nvSpPr>
        <p:spPr>
          <a:xfrm>
            <a:off x="1719374" y="21682028"/>
            <a:ext cx="21734978" cy="7087342"/>
          </a:xfrm>
        </p:spPr>
        <p:txBody>
          <a:bodyPr/>
          <a:lstStyle>
            <a:lvl1pPr marL="0" indent="0">
              <a:buNone/>
              <a:defRPr sz="4961">
                <a:solidFill>
                  <a:schemeClr val="tx1">
                    <a:tint val="75000"/>
                  </a:schemeClr>
                </a:solidFill>
              </a:defRPr>
            </a:lvl1pPr>
            <a:lvl2pPr marL="944987" indent="0">
              <a:buNone/>
              <a:defRPr sz="4134">
                <a:solidFill>
                  <a:schemeClr val="tx1">
                    <a:tint val="75000"/>
                  </a:schemeClr>
                </a:solidFill>
              </a:defRPr>
            </a:lvl2pPr>
            <a:lvl3pPr marL="1889973" indent="0">
              <a:buNone/>
              <a:defRPr sz="3720">
                <a:solidFill>
                  <a:schemeClr val="tx1">
                    <a:tint val="75000"/>
                  </a:schemeClr>
                </a:solidFill>
              </a:defRPr>
            </a:lvl3pPr>
            <a:lvl4pPr marL="2834960" indent="0">
              <a:buNone/>
              <a:defRPr sz="3307">
                <a:solidFill>
                  <a:schemeClr val="tx1">
                    <a:tint val="75000"/>
                  </a:schemeClr>
                </a:solidFill>
              </a:defRPr>
            </a:lvl4pPr>
            <a:lvl5pPr marL="3779947" indent="0">
              <a:buNone/>
              <a:defRPr sz="3307">
                <a:solidFill>
                  <a:schemeClr val="tx1">
                    <a:tint val="75000"/>
                  </a:schemeClr>
                </a:solidFill>
              </a:defRPr>
            </a:lvl5pPr>
            <a:lvl6pPr marL="4724933" indent="0">
              <a:buNone/>
              <a:defRPr sz="3307">
                <a:solidFill>
                  <a:schemeClr val="tx1">
                    <a:tint val="75000"/>
                  </a:schemeClr>
                </a:solidFill>
              </a:defRPr>
            </a:lvl6pPr>
            <a:lvl7pPr marL="5669920" indent="0">
              <a:buNone/>
              <a:defRPr sz="3307">
                <a:solidFill>
                  <a:schemeClr val="tx1">
                    <a:tint val="75000"/>
                  </a:schemeClr>
                </a:solidFill>
              </a:defRPr>
            </a:lvl7pPr>
            <a:lvl8pPr marL="6614907" indent="0">
              <a:buNone/>
              <a:defRPr sz="3307">
                <a:solidFill>
                  <a:schemeClr val="tx1">
                    <a:tint val="75000"/>
                  </a:schemeClr>
                </a:solidFill>
              </a:defRPr>
            </a:lvl8pPr>
            <a:lvl9pPr marL="7559893" indent="0">
              <a:buNone/>
              <a:defRPr sz="3307">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889A31C-82F2-4C14-89C8-67D72F8792FB}"/>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0D31FBD4-4458-4D91-B9D3-5B63FBEEE98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D719A5D-EBD0-497F-BAED-14A506BBB860}"/>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131336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59E120-0034-4DB3-9BE8-05703E5A0C9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F6B5DCC-BE0C-4543-B577-D84EFFC60A25}"/>
              </a:ext>
            </a:extLst>
          </p:cNvPr>
          <p:cNvSpPr>
            <a:spLocks noGrp="1"/>
          </p:cNvSpPr>
          <p:nvPr>
            <p:ph sz="half" idx="1"/>
          </p:nvPr>
        </p:nvSpPr>
        <p:spPr>
          <a:xfrm>
            <a:off x="1732498" y="8624810"/>
            <a:ext cx="10709989" cy="2055705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2AFA7FF-6ED3-4370-BA99-45260AB9EA75}"/>
              </a:ext>
            </a:extLst>
          </p:cNvPr>
          <p:cNvSpPr>
            <a:spLocks noGrp="1"/>
          </p:cNvSpPr>
          <p:nvPr>
            <p:ph sz="half" idx="2"/>
          </p:nvPr>
        </p:nvSpPr>
        <p:spPr>
          <a:xfrm>
            <a:off x="12757488" y="8624810"/>
            <a:ext cx="10709989" cy="2055705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18CFA568-141A-4B27-A682-A049D4F602D5}"/>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6" name="Espace réservé du pied de page 5">
            <a:extLst>
              <a:ext uri="{FF2B5EF4-FFF2-40B4-BE49-F238E27FC236}">
                <a16:creationId xmlns:a16="http://schemas.microsoft.com/office/drawing/2014/main" id="{93A51802-25B6-496D-BEBD-A49D9B25A2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DBB4EB5-1EEE-4AE1-8E0E-87A028D772BA}"/>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3120985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3CE0B1-8504-46C0-9195-4C7B94368542}"/>
              </a:ext>
            </a:extLst>
          </p:cNvPr>
          <p:cNvSpPr>
            <a:spLocks noGrp="1"/>
          </p:cNvSpPr>
          <p:nvPr>
            <p:ph type="title"/>
          </p:nvPr>
        </p:nvSpPr>
        <p:spPr>
          <a:xfrm>
            <a:off x="1735781" y="1724964"/>
            <a:ext cx="21734978" cy="6262365"/>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7C03E04-BFD3-4875-AEAD-ACE152CF827C}"/>
              </a:ext>
            </a:extLst>
          </p:cNvPr>
          <p:cNvSpPr>
            <a:spLocks noGrp="1"/>
          </p:cNvSpPr>
          <p:nvPr>
            <p:ph type="body" idx="1"/>
          </p:nvPr>
        </p:nvSpPr>
        <p:spPr>
          <a:xfrm>
            <a:off x="1735781" y="7942328"/>
            <a:ext cx="10660770" cy="3892412"/>
          </a:xfrm>
        </p:spPr>
        <p:txBody>
          <a:bodyPr anchor="b"/>
          <a:lstStyle>
            <a:lvl1pPr marL="0" indent="0">
              <a:buNone/>
              <a:defRPr sz="4961" b="1"/>
            </a:lvl1pPr>
            <a:lvl2pPr marL="944987" indent="0">
              <a:buNone/>
              <a:defRPr sz="4134" b="1"/>
            </a:lvl2pPr>
            <a:lvl3pPr marL="1889973" indent="0">
              <a:buNone/>
              <a:defRPr sz="3720" b="1"/>
            </a:lvl3pPr>
            <a:lvl4pPr marL="2834960" indent="0">
              <a:buNone/>
              <a:defRPr sz="3307" b="1"/>
            </a:lvl4pPr>
            <a:lvl5pPr marL="3779947" indent="0">
              <a:buNone/>
              <a:defRPr sz="3307" b="1"/>
            </a:lvl5pPr>
            <a:lvl6pPr marL="4724933" indent="0">
              <a:buNone/>
              <a:defRPr sz="3307" b="1"/>
            </a:lvl6pPr>
            <a:lvl7pPr marL="5669920" indent="0">
              <a:buNone/>
              <a:defRPr sz="3307" b="1"/>
            </a:lvl7pPr>
            <a:lvl8pPr marL="6614907" indent="0">
              <a:buNone/>
              <a:defRPr sz="3307" b="1"/>
            </a:lvl8pPr>
            <a:lvl9pPr marL="7559893" indent="0">
              <a:buNone/>
              <a:defRPr sz="3307"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094D4EB-A21E-41F0-A44A-579917860B37}"/>
              </a:ext>
            </a:extLst>
          </p:cNvPr>
          <p:cNvSpPr>
            <a:spLocks noGrp="1"/>
          </p:cNvSpPr>
          <p:nvPr>
            <p:ph sz="half" idx="2"/>
          </p:nvPr>
        </p:nvSpPr>
        <p:spPr>
          <a:xfrm>
            <a:off x="1735781" y="11834740"/>
            <a:ext cx="10660770" cy="1740712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5E2BB776-6071-4C1B-BF46-1A5F1D1FACBB}"/>
              </a:ext>
            </a:extLst>
          </p:cNvPr>
          <p:cNvSpPr>
            <a:spLocks noGrp="1"/>
          </p:cNvSpPr>
          <p:nvPr>
            <p:ph type="body" sz="quarter" idx="3"/>
          </p:nvPr>
        </p:nvSpPr>
        <p:spPr>
          <a:xfrm>
            <a:off x="12757487" y="7942328"/>
            <a:ext cx="10713272" cy="3892412"/>
          </a:xfrm>
        </p:spPr>
        <p:txBody>
          <a:bodyPr anchor="b"/>
          <a:lstStyle>
            <a:lvl1pPr marL="0" indent="0">
              <a:buNone/>
              <a:defRPr sz="4961" b="1"/>
            </a:lvl1pPr>
            <a:lvl2pPr marL="944987" indent="0">
              <a:buNone/>
              <a:defRPr sz="4134" b="1"/>
            </a:lvl2pPr>
            <a:lvl3pPr marL="1889973" indent="0">
              <a:buNone/>
              <a:defRPr sz="3720" b="1"/>
            </a:lvl3pPr>
            <a:lvl4pPr marL="2834960" indent="0">
              <a:buNone/>
              <a:defRPr sz="3307" b="1"/>
            </a:lvl4pPr>
            <a:lvl5pPr marL="3779947" indent="0">
              <a:buNone/>
              <a:defRPr sz="3307" b="1"/>
            </a:lvl5pPr>
            <a:lvl6pPr marL="4724933" indent="0">
              <a:buNone/>
              <a:defRPr sz="3307" b="1"/>
            </a:lvl6pPr>
            <a:lvl7pPr marL="5669920" indent="0">
              <a:buNone/>
              <a:defRPr sz="3307" b="1"/>
            </a:lvl7pPr>
            <a:lvl8pPr marL="6614907" indent="0">
              <a:buNone/>
              <a:defRPr sz="3307" b="1"/>
            </a:lvl8pPr>
            <a:lvl9pPr marL="7559893" indent="0">
              <a:buNone/>
              <a:defRPr sz="3307"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582D66E-41AE-4DB8-8709-32B2580AC369}"/>
              </a:ext>
            </a:extLst>
          </p:cNvPr>
          <p:cNvSpPr>
            <a:spLocks noGrp="1"/>
          </p:cNvSpPr>
          <p:nvPr>
            <p:ph sz="quarter" idx="4"/>
          </p:nvPr>
        </p:nvSpPr>
        <p:spPr>
          <a:xfrm>
            <a:off x="12757487" y="11834740"/>
            <a:ext cx="10713272" cy="1740712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DDBE087-7E09-41F4-A8B4-73CF55EE58B8}"/>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8" name="Espace réservé du pied de page 7">
            <a:extLst>
              <a:ext uri="{FF2B5EF4-FFF2-40B4-BE49-F238E27FC236}">
                <a16:creationId xmlns:a16="http://schemas.microsoft.com/office/drawing/2014/main" id="{3A360813-6F3C-4091-981D-141945940F4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F3C8C02-3CD1-4865-B22A-91A12CE31A2C}"/>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2411364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90C0D3-C1C3-48AC-8034-FD095565A81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369AE65-FCD7-43BD-8B57-7732EE8204AE}"/>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4" name="Espace réservé du pied de page 3">
            <a:extLst>
              <a:ext uri="{FF2B5EF4-FFF2-40B4-BE49-F238E27FC236}">
                <a16:creationId xmlns:a16="http://schemas.microsoft.com/office/drawing/2014/main" id="{93197D5B-D2D7-41EF-A4E1-4639E7081A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D01BEEE6-6C48-4E84-BDB3-ED586E258E7E}"/>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3299127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4945F55-0B1F-43B4-924B-817BF45509FE}"/>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3" name="Espace réservé du pied de page 2">
            <a:extLst>
              <a:ext uri="{FF2B5EF4-FFF2-40B4-BE49-F238E27FC236}">
                <a16:creationId xmlns:a16="http://schemas.microsoft.com/office/drawing/2014/main" id="{9446CE77-199F-404A-8A19-A15753FC138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63DE01A4-8BCC-4DD8-BA7E-0F62C9E1637B}"/>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940740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8E7673-B162-453C-8846-E3382E387E18}"/>
              </a:ext>
            </a:extLst>
          </p:cNvPr>
          <p:cNvSpPr>
            <a:spLocks noGrp="1"/>
          </p:cNvSpPr>
          <p:nvPr>
            <p:ph type="title"/>
          </p:nvPr>
        </p:nvSpPr>
        <p:spPr>
          <a:xfrm>
            <a:off x="1735782" y="2159952"/>
            <a:ext cx="8127647" cy="7559834"/>
          </a:xfrm>
        </p:spPr>
        <p:txBody>
          <a:bodyPr anchor="b"/>
          <a:lstStyle>
            <a:lvl1pPr>
              <a:defRPr sz="6614"/>
            </a:lvl1pPr>
          </a:lstStyle>
          <a:p>
            <a:r>
              <a:rPr lang="fr-FR"/>
              <a:t>Modifiez le style du titre</a:t>
            </a:r>
          </a:p>
        </p:txBody>
      </p:sp>
      <p:sp>
        <p:nvSpPr>
          <p:cNvPr id="3" name="Espace réservé du contenu 2">
            <a:extLst>
              <a:ext uri="{FF2B5EF4-FFF2-40B4-BE49-F238E27FC236}">
                <a16:creationId xmlns:a16="http://schemas.microsoft.com/office/drawing/2014/main" id="{5B075AAC-68C1-4BE5-9626-880EEDFAC26C}"/>
              </a:ext>
            </a:extLst>
          </p:cNvPr>
          <p:cNvSpPr>
            <a:spLocks noGrp="1"/>
          </p:cNvSpPr>
          <p:nvPr>
            <p:ph idx="1"/>
          </p:nvPr>
        </p:nvSpPr>
        <p:spPr>
          <a:xfrm>
            <a:off x="10713272" y="4664900"/>
            <a:ext cx="12757487" cy="23024494"/>
          </a:xfrm>
        </p:spPr>
        <p:txBody>
          <a:bodyPr/>
          <a:lstStyle>
            <a:lvl1pPr>
              <a:defRPr sz="6614"/>
            </a:lvl1pPr>
            <a:lvl2pPr>
              <a:defRPr sz="5787"/>
            </a:lvl2pPr>
            <a:lvl3pPr>
              <a:defRPr sz="4961"/>
            </a:lvl3pPr>
            <a:lvl4pPr>
              <a:defRPr sz="4134"/>
            </a:lvl4pPr>
            <a:lvl5pPr>
              <a:defRPr sz="4134"/>
            </a:lvl5pPr>
            <a:lvl6pPr>
              <a:defRPr sz="4134"/>
            </a:lvl6pPr>
            <a:lvl7pPr>
              <a:defRPr sz="4134"/>
            </a:lvl7pPr>
            <a:lvl8pPr>
              <a:defRPr sz="4134"/>
            </a:lvl8pPr>
            <a:lvl9pPr>
              <a:defRPr sz="4134"/>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BDD3BA5-CC69-4684-B713-456229FD173A}"/>
              </a:ext>
            </a:extLst>
          </p:cNvPr>
          <p:cNvSpPr>
            <a:spLocks noGrp="1"/>
          </p:cNvSpPr>
          <p:nvPr>
            <p:ph type="body" sz="half" idx="2"/>
          </p:nvPr>
        </p:nvSpPr>
        <p:spPr>
          <a:xfrm>
            <a:off x="1735782" y="9719786"/>
            <a:ext cx="8127647" cy="18007107"/>
          </a:xfrm>
        </p:spPr>
        <p:txBody>
          <a:bodyPr/>
          <a:lstStyle>
            <a:lvl1pPr marL="0" indent="0">
              <a:buNone/>
              <a:defRPr sz="3307"/>
            </a:lvl1pPr>
            <a:lvl2pPr marL="944987" indent="0">
              <a:buNone/>
              <a:defRPr sz="2894"/>
            </a:lvl2pPr>
            <a:lvl3pPr marL="1889973" indent="0">
              <a:buNone/>
              <a:defRPr sz="2480"/>
            </a:lvl3pPr>
            <a:lvl4pPr marL="2834960" indent="0">
              <a:buNone/>
              <a:defRPr sz="2067"/>
            </a:lvl4pPr>
            <a:lvl5pPr marL="3779947" indent="0">
              <a:buNone/>
              <a:defRPr sz="2067"/>
            </a:lvl5pPr>
            <a:lvl6pPr marL="4724933" indent="0">
              <a:buNone/>
              <a:defRPr sz="2067"/>
            </a:lvl6pPr>
            <a:lvl7pPr marL="5669920" indent="0">
              <a:buNone/>
              <a:defRPr sz="2067"/>
            </a:lvl7pPr>
            <a:lvl8pPr marL="6614907" indent="0">
              <a:buNone/>
              <a:defRPr sz="2067"/>
            </a:lvl8pPr>
            <a:lvl9pPr marL="7559893" indent="0">
              <a:buNone/>
              <a:defRPr sz="2067"/>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097753A-2540-4AB7-96D2-E7415785FF32}"/>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6" name="Espace réservé du pied de page 5">
            <a:extLst>
              <a:ext uri="{FF2B5EF4-FFF2-40B4-BE49-F238E27FC236}">
                <a16:creationId xmlns:a16="http://schemas.microsoft.com/office/drawing/2014/main" id="{FDA1A589-704D-4823-AF0A-5B4A19222A4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363635B-F594-492C-B93B-3BF7CC82EF28}"/>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366159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38C8E-3B00-4755-9C1A-A89562CCD2D7}"/>
              </a:ext>
            </a:extLst>
          </p:cNvPr>
          <p:cNvSpPr>
            <a:spLocks noGrp="1"/>
          </p:cNvSpPr>
          <p:nvPr>
            <p:ph type="title"/>
          </p:nvPr>
        </p:nvSpPr>
        <p:spPr>
          <a:xfrm>
            <a:off x="1735782" y="2159952"/>
            <a:ext cx="8127647" cy="7559834"/>
          </a:xfrm>
        </p:spPr>
        <p:txBody>
          <a:bodyPr anchor="b"/>
          <a:lstStyle>
            <a:lvl1pPr>
              <a:defRPr sz="6614"/>
            </a:lvl1pPr>
          </a:lstStyle>
          <a:p>
            <a:r>
              <a:rPr lang="fr-FR"/>
              <a:t>Modifiez le style du titre</a:t>
            </a:r>
          </a:p>
        </p:txBody>
      </p:sp>
      <p:sp>
        <p:nvSpPr>
          <p:cNvPr id="3" name="Espace réservé pour une image  2">
            <a:extLst>
              <a:ext uri="{FF2B5EF4-FFF2-40B4-BE49-F238E27FC236}">
                <a16:creationId xmlns:a16="http://schemas.microsoft.com/office/drawing/2014/main" id="{CF830A19-17E1-4E33-AA82-283145A67419}"/>
              </a:ext>
            </a:extLst>
          </p:cNvPr>
          <p:cNvSpPr>
            <a:spLocks noGrp="1"/>
          </p:cNvSpPr>
          <p:nvPr>
            <p:ph type="pic" idx="1"/>
          </p:nvPr>
        </p:nvSpPr>
        <p:spPr>
          <a:xfrm>
            <a:off x="10713272" y="4664900"/>
            <a:ext cx="12757487" cy="23024494"/>
          </a:xfrm>
        </p:spPr>
        <p:txBody>
          <a:bodyPr/>
          <a:lstStyle>
            <a:lvl1pPr marL="0" indent="0">
              <a:buNone/>
              <a:defRPr sz="6614"/>
            </a:lvl1pPr>
            <a:lvl2pPr marL="944987" indent="0">
              <a:buNone/>
              <a:defRPr sz="5787"/>
            </a:lvl2pPr>
            <a:lvl3pPr marL="1889973" indent="0">
              <a:buNone/>
              <a:defRPr sz="4961"/>
            </a:lvl3pPr>
            <a:lvl4pPr marL="2834960" indent="0">
              <a:buNone/>
              <a:defRPr sz="4134"/>
            </a:lvl4pPr>
            <a:lvl5pPr marL="3779947" indent="0">
              <a:buNone/>
              <a:defRPr sz="4134"/>
            </a:lvl5pPr>
            <a:lvl6pPr marL="4724933" indent="0">
              <a:buNone/>
              <a:defRPr sz="4134"/>
            </a:lvl6pPr>
            <a:lvl7pPr marL="5669920" indent="0">
              <a:buNone/>
              <a:defRPr sz="4134"/>
            </a:lvl7pPr>
            <a:lvl8pPr marL="6614907" indent="0">
              <a:buNone/>
              <a:defRPr sz="4134"/>
            </a:lvl8pPr>
            <a:lvl9pPr marL="7559893" indent="0">
              <a:buNone/>
              <a:defRPr sz="4134"/>
            </a:lvl9pPr>
          </a:lstStyle>
          <a:p>
            <a:endParaRPr lang="fr-FR"/>
          </a:p>
        </p:txBody>
      </p:sp>
      <p:sp>
        <p:nvSpPr>
          <p:cNvPr id="4" name="Espace réservé du texte 3">
            <a:extLst>
              <a:ext uri="{FF2B5EF4-FFF2-40B4-BE49-F238E27FC236}">
                <a16:creationId xmlns:a16="http://schemas.microsoft.com/office/drawing/2014/main" id="{4EDF6DE9-3835-4AB3-A14C-B2F5C9DB3E16}"/>
              </a:ext>
            </a:extLst>
          </p:cNvPr>
          <p:cNvSpPr>
            <a:spLocks noGrp="1"/>
          </p:cNvSpPr>
          <p:nvPr>
            <p:ph type="body" sz="half" idx="2"/>
          </p:nvPr>
        </p:nvSpPr>
        <p:spPr>
          <a:xfrm>
            <a:off x="1735782" y="9719786"/>
            <a:ext cx="8127647" cy="18007107"/>
          </a:xfrm>
        </p:spPr>
        <p:txBody>
          <a:bodyPr/>
          <a:lstStyle>
            <a:lvl1pPr marL="0" indent="0">
              <a:buNone/>
              <a:defRPr sz="3307"/>
            </a:lvl1pPr>
            <a:lvl2pPr marL="944987" indent="0">
              <a:buNone/>
              <a:defRPr sz="2894"/>
            </a:lvl2pPr>
            <a:lvl3pPr marL="1889973" indent="0">
              <a:buNone/>
              <a:defRPr sz="2480"/>
            </a:lvl3pPr>
            <a:lvl4pPr marL="2834960" indent="0">
              <a:buNone/>
              <a:defRPr sz="2067"/>
            </a:lvl4pPr>
            <a:lvl5pPr marL="3779947" indent="0">
              <a:buNone/>
              <a:defRPr sz="2067"/>
            </a:lvl5pPr>
            <a:lvl6pPr marL="4724933" indent="0">
              <a:buNone/>
              <a:defRPr sz="2067"/>
            </a:lvl6pPr>
            <a:lvl7pPr marL="5669920" indent="0">
              <a:buNone/>
              <a:defRPr sz="2067"/>
            </a:lvl7pPr>
            <a:lvl8pPr marL="6614907" indent="0">
              <a:buNone/>
              <a:defRPr sz="2067"/>
            </a:lvl8pPr>
            <a:lvl9pPr marL="7559893" indent="0">
              <a:buNone/>
              <a:defRPr sz="2067"/>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4C1861D-1447-4E42-8AC2-7344F7F6AC98}"/>
              </a:ext>
            </a:extLst>
          </p:cNvPr>
          <p:cNvSpPr>
            <a:spLocks noGrp="1"/>
          </p:cNvSpPr>
          <p:nvPr>
            <p:ph type="dt" sz="half" idx="10"/>
          </p:nvPr>
        </p:nvSpPr>
        <p:spPr/>
        <p:txBody>
          <a:bodyPr/>
          <a:lstStyle/>
          <a:p>
            <a:fld id="{60715E65-2FD0-4E69-80F5-3CDBDF502F30}" type="datetimeFigureOut">
              <a:rPr lang="fr-FR" smtClean="0"/>
              <a:t>11/01/2024</a:t>
            </a:fld>
            <a:endParaRPr lang="fr-FR"/>
          </a:p>
        </p:txBody>
      </p:sp>
      <p:sp>
        <p:nvSpPr>
          <p:cNvPr id="6" name="Espace réservé du pied de page 5">
            <a:extLst>
              <a:ext uri="{FF2B5EF4-FFF2-40B4-BE49-F238E27FC236}">
                <a16:creationId xmlns:a16="http://schemas.microsoft.com/office/drawing/2014/main" id="{FE4D1197-A62B-42D2-B792-1EA9CE3E5BA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08BAD1A-0A2A-410E-BD8A-86C5D5F06C91}"/>
              </a:ext>
            </a:extLst>
          </p:cNvPr>
          <p:cNvSpPr>
            <a:spLocks noGrp="1"/>
          </p:cNvSpPr>
          <p:nvPr>
            <p:ph type="sldNum" sz="quarter" idx="12"/>
          </p:nvPr>
        </p:nvSpPr>
        <p:spPr/>
        <p:txBody>
          <a:bodyPr/>
          <a:lstStyle/>
          <a:p>
            <a:fld id="{75DA4038-A7A7-4BD3-9FA4-CDC5BBAA04D9}" type="slidenum">
              <a:rPr lang="fr-FR" smtClean="0"/>
              <a:t>‹N›</a:t>
            </a:fld>
            <a:endParaRPr lang="fr-FR"/>
          </a:p>
        </p:txBody>
      </p:sp>
    </p:spTree>
    <p:extLst>
      <p:ext uri="{BB962C8B-B14F-4D97-AF65-F5344CB8AC3E}">
        <p14:creationId xmlns:p14="http://schemas.microsoft.com/office/powerpoint/2010/main" val="4169253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85EAE3A-14DB-46CE-9367-14ADF429D8E5}"/>
              </a:ext>
            </a:extLst>
          </p:cNvPr>
          <p:cNvSpPr>
            <a:spLocks noGrp="1"/>
          </p:cNvSpPr>
          <p:nvPr>
            <p:ph type="title"/>
          </p:nvPr>
        </p:nvSpPr>
        <p:spPr>
          <a:xfrm>
            <a:off x="1732499" y="1724964"/>
            <a:ext cx="21734978" cy="626236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1A8E789-5FE3-4FB3-A3E4-0B41B284406E}"/>
              </a:ext>
            </a:extLst>
          </p:cNvPr>
          <p:cNvSpPr>
            <a:spLocks noGrp="1"/>
          </p:cNvSpPr>
          <p:nvPr>
            <p:ph type="body" idx="1"/>
          </p:nvPr>
        </p:nvSpPr>
        <p:spPr>
          <a:xfrm>
            <a:off x="1732499" y="8624810"/>
            <a:ext cx="21734978" cy="2055705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1846C56-4201-433D-8455-024F57F95A97}"/>
              </a:ext>
            </a:extLst>
          </p:cNvPr>
          <p:cNvSpPr>
            <a:spLocks noGrp="1"/>
          </p:cNvSpPr>
          <p:nvPr>
            <p:ph type="dt" sz="half" idx="2"/>
          </p:nvPr>
        </p:nvSpPr>
        <p:spPr>
          <a:xfrm>
            <a:off x="1732498" y="30029342"/>
            <a:ext cx="5669994" cy="1724962"/>
          </a:xfrm>
          <a:prstGeom prst="rect">
            <a:avLst/>
          </a:prstGeom>
        </p:spPr>
        <p:txBody>
          <a:bodyPr vert="horz" lIns="91440" tIns="45720" rIns="91440" bIns="45720" rtlCol="0" anchor="ctr"/>
          <a:lstStyle>
            <a:lvl1pPr algn="l">
              <a:defRPr sz="2480">
                <a:solidFill>
                  <a:schemeClr val="tx1">
                    <a:tint val="75000"/>
                  </a:schemeClr>
                </a:solidFill>
              </a:defRPr>
            </a:lvl1pPr>
          </a:lstStyle>
          <a:p>
            <a:fld id="{60715E65-2FD0-4E69-80F5-3CDBDF502F30}" type="datetimeFigureOut">
              <a:rPr lang="fr-FR" smtClean="0"/>
              <a:t>11/01/2024</a:t>
            </a:fld>
            <a:endParaRPr lang="fr-FR"/>
          </a:p>
        </p:txBody>
      </p:sp>
      <p:sp>
        <p:nvSpPr>
          <p:cNvPr id="5" name="Espace réservé du pied de page 4">
            <a:extLst>
              <a:ext uri="{FF2B5EF4-FFF2-40B4-BE49-F238E27FC236}">
                <a16:creationId xmlns:a16="http://schemas.microsoft.com/office/drawing/2014/main" id="{E3887150-80E3-4776-8E72-73DAC4D93F19}"/>
              </a:ext>
            </a:extLst>
          </p:cNvPr>
          <p:cNvSpPr>
            <a:spLocks noGrp="1"/>
          </p:cNvSpPr>
          <p:nvPr>
            <p:ph type="ftr" sz="quarter" idx="3"/>
          </p:nvPr>
        </p:nvSpPr>
        <p:spPr>
          <a:xfrm>
            <a:off x="8347492" y="30029342"/>
            <a:ext cx="8504992" cy="1724962"/>
          </a:xfrm>
          <a:prstGeom prst="rect">
            <a:avLst/>
          </a:prstGeom>
        </p:spPr>
        <p:txBody>
          <a:bodyPr vert="horz" lIns="91440" tIns="45720" rIns="91440" bIns="45720" rtlCol="0" anchor="ctr"/>
          <a:lstStyle>
            <a:lvl1pPr algn="ctr">
              <a:defRPr sz="248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B7A4369F-3B6C-4591-AB40-45A669D8FD28}"/>
              </a:ext>
            </a:extLst>
          </p:cNvPr>
          <p:cNvSpPr>
            <a:spLocks noGrp="1"/>
          </p:cNvSpPr>
          <p:nvPr>
            <p:ph type="sldNum" sz="quarter" idx="4"/>
          </p:nvPr>
        </p:nvSpPr>
        <p:spPr>
          <a:xfrm>
            <a:off x="17797483" y="30029342"/>
            <a:ext cx="5669994" cy="1724962"/>
          </a:xfrm>
          <a:prstGeom prst="rect">
            <a:avLst/>
          </a:prstGeom>
        </p:spPr>
        <p:txBody>
          <a:bodyPr vert="horz" lIns="91440" tIns="45720" rIns="91440" bIns="45720" rtlCol="0" anchor="ctr"/>
          <a:lstStyle>
            <a:lvl1pPr algn="r">
              <a:defRPr sz="2480">
                <a:solidFill>
                  <a:schemeClr val="tx1">
                    <a:tint val="75000"/>
                  </a:schemeClr>
                </a:solidFill>
              </a:defRPr>
            </a:lvl1pPr>
          </a:lstStyle>
          <a:p>
            <a:fld id="{75DA4038-A7A7-4BD3-9FA4-CDC5BBAA04D9}" type="slidenum">
              <a:rPr lang="fr-FR" smtClean="0"/>
              <a:t>‹N›</a:t>
            </a:fld>
            <a:endParaRPr lang="fr-FR"/>
          </a:p>
        </p:txBody>
      </p:sp>
    </p:spTree>
    <p:extLst>
      <p:ext uri="{BB962C8B-B14F-4D97-AF65-F5344CB8AC3E}">
        <p14:creationId xmlns:p14="http://schemas.microsoft.com/office/powerpoint/2010/main" val="936375595"/>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defTabSz="1889973" rtl="0" eaLnBrk="1" latinLnBrk="0" hangingPunct="1">
        <a:lnSpc>
          <a:spcPct val="90000"/>
        </a:lnSpc>
        <a:spcBef>
          <a:spcPct val="0"/>
        </a:spcBef>
        <a:buNone/>
        <a:defRPr sz="9094" kern="1200">
          <a:solidFill>
            <a:schemeClr val="tx1"/>
          </a:solidFill>
          <a:latin typeface="+mj-lt"/>
          <a:ea typeface="+mj-ea"/>
          <a:cs typeface="+mj-cs"/>
        </a:defRPr>
      </a:lvl1pPr>
    </p:titleStyle>
    <p:bodyStyle>
      <a:lvl1pPr marL="472493" indent="-472493" algn="l" defTabSz="1889973" rtl="0" eaLnBrk="1" latinLnBrk="0" hangingPunct="1">
        <a:lnSpc>
          <a:spcPct val="90000"/>
        </a:lnSpc>
        <a:spcBef>
          <a:spcPts val="2067"/>
        </a:spcBef>
        <a:buFont typeface="Arial" panose="020B0604020202020204" pitchFamily="34" charset="0"/>
        <a:buChar char="•"/>
        <a:defRPr sz="5787" kern="1200">
          <a:solidFill>
            <a:schemeClr val="tx1"/>
          </a:solidFill>
          <a:latin typeface="+mn-lt"/>
          <a:ea typeface="+mn-ea"/>
          <a:cs typeface="+mn-cs"/>
        </a:defRPr>
      </a:lvl1pPr>
      <a:lvl2pPr marL="1417480" indent="-472493" algn="l" defTabSz="1889973" rtl="0" eaLnBrk="1" latinLnBrk="0" hangingPunct="1">
        <a:lnSpc>
          <a:spcPct val="90000"/>
        </a:lnSpc>
        <a:spcBef>
          <a:spcPts val="1033"/>
        </a:spcBef>
        <a:buFont typeface="Arial" panose="020B0604020202020204" pitchFamily="34" charset="0"/>
        <a:buChar char="•"/>
        <a:defRPr sz="4961" kern="1200">
          <a:solidFill>
            <a:schemeClr val="tx1"/>
          </a:solidFill>
          <a:latin typeface="+mn-lt"/>
          <a:ea typeface="+mn-ea"/>
          <a:cs typeface="+mn-cs"/>
        </a:defRPr>
      </a:lvl2pPr>
      <a:lvl3pPr marL="2362467" indent="-472493" algn="l" defTabSz="1889973" rtl="0" eaLnBrk="1" latinLnBrk="0" hangingPunct="1">
        <a:lnSpc>
          <a:spcPct val="90000"/>
        </a:lnSpc>
        <a:spcBef>
          <a:spcPts val="1033"/>
        </a:spcBef>
        <a:buFont typeface="Arial" panose="020B0604020202020204" pitchFamily="34" charset="0"/>
        <a:buChar char="•"/>
        <a:defRPr sz="4134" kern="1200">
          <a:solidFill>
            <a:schemeClr val="tx1"/>
          </a:solidFill>
          <a:latin typeface="+mn-lt"/>
          <a:ea typeface="+mn-ea"/>
          <a:cs typeface="+mn-cs"/>
        </a:defRPr>
      </a:lvl3pPr>
      <a:lvl4pPr marL="3307453"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4pPr>
      <a:lvl5pPr marL="4252440"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5pPr>
      <a:lvl6pPr marL="5197427"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6pPr>
      <a:lvl7pPr marL="6142413"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7pPr>
      <a:lvl8pPr marL="7087400"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8pPr>
      <a:lvl9pPr marL="8032387" indent="-472493" algn="l" defTabSz="1889973" rtl="0" eaLnBrk="1" latinLnBrk="0" hangingPunct="1">
        <a:lnSpc>
          <a:spcPct val="90000"/>
        </a:lnSpc>
        <a:spcBef>
          <a:spcPts val="1033"/>
        </a:spcBef>
        <a:buFont typeface="Arial" panose="020B0604020202020204" pitchFamily="34" charset="0"/>
        <a:buChar char="•"/>
        <a:defRPr sz="3720" kern="1200">
          <a:solidFill>
            <a:schemeClr val="tx1"/>
          </a:solidFill>
          <a:latin typeface="+mn-lt"/>
          <a:ea typeface="+mn-ea"/>
          <a:cs typeface="+mn-cs"/>
        </a:defRPr>
      </a:lvl9pPr>
    </p:bodyStyle>
    <p:otherStyle>
      <a:defPPr>
        <a:defRPr lang="fr-FR"/>
      </a:defPPr>
      <a:lvl1pPr marL="0" algn="l" defTabSz="1889973" rtl="0" eaLnBrk="1" latinLnBrk="0" hangingPunct="1">
        <a:defRPr sz="3720" kern="1200">
          <a:solidFill>
            <a:schemeClr val="tx1"/>
          </a:solidFill>
          <a:latin typeface="+mn-lt"/>
          <a:ea typeface="+mn-ea"/>
          <a:cs typeface="+mn-cs"/>
        </a:defRPr>
      </a:lvl1pPr>
      <a:lvl2pPr marL="944987" algn="l" defTabSz="1889973" rtl="0" eaLnBrk="1" latinLnBrk="0" hangingPunct="1">
        <a:defRPr sz="3720" kern="1200">
          <a:solidFill>
            <a:schemeClr val="tx1"/>
          </a:solidFill>
          <a:latin typeface="+mn-lt"/>
          <a:ea typeface="+mn-ea"/>
          <a:cs typeface="+mn-cs"/>
        </a:defRPr>
      </a:lvl2pPr>
      <a:lvl3pPr marL="1889973" algn="l" defTabSz="1889973" rtl="0" eaLnBrk="1" latinLnBrk="0" hangingPunct="1">
        <a:defRPr sz="3720" kern="1200">
          <a:solidFill>
            <a:schemeClr val="tx1"/>
          </a:solidFill>
          <a:latin typeface="+mn-lt"/>
          <a:ea typeface="+mn-ea"/>
          <a:cs typeface="+mn-cs"/>
        </a:defRPr>
      </a:lvl3pPr>
      <a:lvl4pPr marL="2834960" algn="l" defTabSz="1889973" rtl="0" eaLnBrk="1" latinLnBrk="0" hangingPunct="1">
        <a:defRPr sz="3720" kern="1200">
          <a:solidFill>
            <a:schemeClr val="tx1"/>
          </a:solidFill>
          <a:latin typeface="+mn-lt"/>
          <a:ea typeface="+mn-ea"/>
          <a:cs typeface="+mn-cs"/>
        </a:defRPr>
      </a:lvl4pPr>
      <a:lvl5pPr marL="3779947" algn="l" defTabSz="1889973" rtl="0" eaLnBrk="1" latinLnBrk="0" hangingPunct="1">
        <a:defRPr sz="3720" kern="1200">
          <a:solidFill>
            <a:schemeClr val="tx1"/>
          </a:solidFill>
          <a:latin typeface="+mn-lt"/>
          <a:ea typeface="+mn-ea"/>
          <a:cs typeface="+mn-cs"/>
        </a:defRPr>
      </a:lvl5pPr>
      <a:lvl6pPr marL="4724933" algn="l" defTabSz="1889973" rtl="0" eaLnBrk="1" latinLnBrk="0" hangingPunct="1">
        <a:defRPr sz="3720" kern="1200">
          <a:solidFill>
            <a:schemeClr val="tx1"/>
          </a:solidFill>
          <a:latin typeface="+mn-lt"/>
          <a:ea typeface="+mn-ea"/>
          <a:cs typeface="+mn-cs"/>
        </a:defRPr>
      </a:lvl6pPr>
      <a:lvl7pPr marL="5669920" algn="l" defTabSz="1889973" rtl="0" eaLnBrk="1" latinLnBrk="0" hangingPunct="1">
        <a:defRPr sz="3720" kern="1200">
          <a:solidFill>
            <a:schemeClr val="tx1"/>
          </a:solidFill>
          <a:latin typeface="+mn-lt"/>
          <a:ea typeface="+mn-ea"/>
          <a:cs typeface="+mn-cs"/>
        </a:defRPr>
      </a:lvl7pPr>
      <a:lvl8pPr marL="6614907" algn="l" defTabSz="1889973" rtl="0" eaLnBrk="1" latinLnBrk="0" hangingPunct="1">
        <a:defRPr sz="3720" kern="1200">
          <a:solidFill>
            <a:schemeClr val="tx1"/>
          </a:solidFill>
          <a:latin typeface="+mn-lt"/>
          <a:ea typeface="+mn-ea"/>
          <a:cs typeface="+mn-cs"/>
        </a:defRPr>
      </a:lvl8pPr>
      <a:lvl9pPr marL="7559893" algn="l" defTabSz="1889973" rtl="0" eaLnBrk="1" latinLnBrk="0" hangingPunct="1">
        <a:defRPr sz="3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37" name="Organigramme : Procédé 36">
            <a:extLst>
              <a:ext uri="{FF2B5EF4-FFF2-40B4-BE49-F238E27FC236}">
                <a16:creationId xmlns:a16="http://schemas.microsoft.com/office/drawing/2014/main" id="{4D633BC1-257D-49A8-B187-1550F8A1A71B}"/>
              </a:ext>
            </a:extLst>
          </p:cNvPr>
          <p:cNvSpPr/>
          <p:nvPr/>
        </p:nvSpPr>
        <p:spPr>
          <a:xfrm>
            <a:off x="318167" y="16560051"/>
            <a:ext cx="12281820" cy="10856108"/>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5" name="Image 44">
            <a:extLst>
              <a:ext uri="{FF2B5EF4-FFF2-40B4-BE49-F238E27FC236}">
                <a16:creationId xmlns:a16="http://schemas.microsoft.com/office/drawing/2014/main" id="{0E877BA1-310E-4F97-B9E3-949C2A833A52}"/>
              </a:ext>
            </a:extLst>
          </p:cNvPr>
          <p:cNvPicPr>
            <a:picLocks noChangeAspect="1"/>
          </p:cNvPicPr>
          <p:nvPr/>
        </p:nvPicPr>
        <p:blipFill rotWithShape="1">
          <a:blip r:embed="rId3"/>
          <a:srcRect l="5932" t="10408" r="8483" b="13603"/>
          <a:stretch/>
        </p:blipFill>
        <p:spPr>
          <a:xfrm>
            <a:off x="0" y="0"/>
            <a:ext cx="25199975" cy="32140169"/>
          </a:xfrm>
          <a:prstGeom prst="rect">
            <a:avLst/>
          </a:prstGeom>
          <a:solidFill>
            <a:schemeClr val="bg1"/>
          </a:solidFill>
          <a:ln>
            <a:solidFill>
              <a:srgbClr val="FFC000"/>
            </a:solidFill>
          </a:ln>
        </p:spPr>
      </p:pic>
      <p:sp>
        <p:nvSpPr>
          <p:cNvPr id="23" name="Rectangle : coins arrondis 22">
            <a:extLst>
              <a:ext uri="{FF2B5EF4-FFF2-40B4-BE49-F238E27FC236}">
                <a16:creationId xmlns:a16="http://schemas.microsoft.com/office/drawing/2014/main" id="{4C3C24EF-4B2C-4C61-B6F8-8DBFC88348E3}"/>
              </a:ext>
            </a:extLst>
          </p:cNvPr>
          <p:cNvSpPr/>
          <p:nvPr/>
        </p:nvSpPr>
        <p:spPr>
          <a:xfrm>
            <a:off x="258021" y="167878"/>
            <a:ext cx="24563619" cy="4918525"/>
          </a:xfrm>
          <a:prstGeom prst="roundRect">
            <a:avLst/>
          </a:prstGeom>
          <a:solidFill>
            <a:schemeClr val="bg1"/>
          </a:solidFill>
          <a:ln w="1047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Espace réservé du pied de page 38">
            <a:extLst>
              <a:ext uri="{FF2B5EF4-FFF2-40B4-BE49-F238E27FC236}">
                <a16:creationId xmlns:a16="http://schemas.microsoft.com/office/drawing/2014/main" id="{2BBC1D4E-FA1B-4D2B-B064-0CBCE5F299AA}"/>
              </a:ext>
            </a:extLst>
          </p:cNvPr>
          <p:cNvSpPr>
            <a:spLocks noGrp="1"/>
          </p:cNvSpPr>
          <p:nvPr>
            <p:ph type="ftr" sz="quarter" idx="11"/>
          </p:nvPr>
        </p:nvSpPr>
        <p:spPr>
          <a:xfrm>
            <a:off x="-96251" y="31091975"/>
            <a:ext cx="25199974" cy="1408288"/>
          </a:xfrm>
          <a:solidFill>
            <a:schemeClr val="tx1">
              <a:lumMod val="95000"/>
              <a:lumOff val="5000"/>
            </a:schemeClr>
          </a:solidFill>
        </p:spPr>
        <p:txBody>
          <a:bodyPr/>
          <a:lstStyle/>
          <a:p>
            <a:r>
              <a:rPr lang="fr-FR" sz="3600" b="1" dirty="0">
                <a:solidFill>
                  <a:schemeClr val="bg1"/>
                </a:solidFill>
              </a:rPr>
              <a:t>CMB-2019-</a:t>
            </a:r>
            <a:r>
              <a:rPr lang="fr-FR" sz="2800" b="1" dirty="0">
                <a:solidFill>
                  <a:schemeClr val="bg1"/>
                </a:solidFill>
              </a:rPr>
              <a:t>--------------------------------------------------13-15 </a:t>
            </a:r>
            <a:r>
              <a:rPr lang="en-US" sz="2800" b="1" dirty="0">
                <a:solidFill>
                  <a:schemeClr val="bg1"/>
                </a:solidFill>
              </a:rPr>
              <a:t>December</a:t>
            </a:r>
            <a:r>
              <a:rPr lang="fr-FR" sz="2800" b="1" dirty="0">
                <a:solidFill>
                  <a:schemeClr val="bg1"/>
                </a:solidFill>
              </a:rPr>
              <a:t> 2019-Mahdia------------------------------------------------*Correspond </a:t>
            </a:r>
            <a:r>
              <a:rPr lang="fr-FR" sz="2800" b="1" dirty="0" err="1">
                <a:solidFill>
                  <a:schemeClr val="bg1"/>
                </a:solidFill>
              </a:rPr>
              <a:t>author</a:t>
            </a:r>
            <a:r>
              <a:rPr lang="fr-FR" sz="2800" b="1" dirty="0">
                <a:solidFill>
                  <a:schemeClr val="accent1"/>
                </a:solidFill>
              </a:rPr>
              <a:t>: bouazizisouhir85@gmail.com</a:t>
            </a:r>
          </a:p>
        </p:txBody>
      </p:sp>
      <p:pic>
        <p:nvPicPr>
          <p:cNvPr id="12" name="Image 11">
            <a:extLst>
              <a:ext uri="{FF2B5EF4-FFF2-40B4-BE49-F238E27FC236}">
                <a16:creationId xmlns:a16="http://schemas.microsoft.com/office/drawing/2014/main" id="{BEE4A8E8-8CF1-486B-B3F6-D3195353412E}"/>
              </a:ext>
            </a:extLst>
          </p:cNvPr>
          <p:cNvPicPr>
            <a:picLocks noChangeAspect="1"/>
          </p:cNvPicPr>
          <p:nvPr/>
        </p:nvPicPr>
        <p:blipFill>
          <a:blip r:embed="rId4"/>
          <a:stretch>
            <a:fillRect/>
          </a:stretch>
        </p:blipFill>
        <p:spPr>
          <a:xfrm>
            <a:off x="21404232" y="728713"/>
            <a:ext cx="2708281" cy="2303753"/>
          </a:xfrm>
          <a:prstGeom prst="rect">
            <a:avLst/>
          </a:prstGeom>
        </p:spPr>
      </p:pic>
      <p:grpSp>
        <p:nvGrpSpPr>
          <p:cNvPr id="11" name="Groupe 10">
            <a:extLst>
              <a:ext uri="{FF2B5EF4-FFF2-40B4-BE49-F238E27FC236}">
                <a16:creationId xmlns:a16="http://schemas.microsoft.com/office/drawing/2014/main" id="{CD45238E-F294-496B-B690-8F48AD25CE8F}"/>
              </a:ext>
            </a:extLst>
          </p:cNvPr>
          <p:cNvGrpSpPr/>
          <p:nvPr/>
        </p:nvGrpSpPr>
        <p:grpSpPr>
          <a:xfrm>
            <a:off x="258021" y="5342873"/>
            <a:ext cx="12341966" cy="7357723"/>
            <a:chOff x="258021" y="6194668"/>
            <a:chExt cx="12341966" cy="3440456"/>
          </a:xfrm>
        </p:grpSpPr>
        <p:sp>
          <p:nvSpPr>
            <p:cNvPr id="4" name="Rectangle 3">
              <a:extLst>
                <a:ext uri="{FF2B5EF4-FFF2-40B4-BE49-F238E27FC236}">
                  <a16:creationId xmlns:a16="http://schemas.microsoft.com/office/drawing/2014/main" id="{94B9FB84-5FD9-404E-A75D-81DE5C53FF80}"/>
                </a:ext>
              </a:extLst>
            </p:cNvPr>
            <p:cNvSpPr/>
            <p:nvPr/>
          </p:nvSpPr>
          <p:spPr>
            <a:xfrm>
              <a:off x="258021" y="6202442"/>
              <a:ext cx="12341966" cy="3432682"/>
            </a:xfrm>
            <a:prstGeom prst="rect">
              <a:avLst/>
            </a:prstGeom>
            <a:solidFill>
              <a:schemeClr val="bg1"/>
            </a:solidFill>
            <a:ln w="76200">
              <a:solidFill>
                <a:srgbClr val="FFC000"/>
              </a:solidFill>
            </a:ln>
          </p:spPr>
          <p:txBody>
            <a:bodyPr wrap="square">
              <a:spAutoFit/>
            </a:bodyPr>
            <a:lstStyle/>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a:p>
              <a:pPr>
                <a:spcAft>
                  <a:spcPts val="2179"/>
                </a:spcAft>
              </a:pPr>
              <a:endParaRPr lang="en-US" dirty="0">
                <a:latin typeface="AdvTT5843c571"/>
                <a:ea typeface="Calibri" panose="020F0502020204030204" pitchFamily="34" charset="0"/>
                <a:cs typeface="AdvTT5843c571"/>
              </a:endParaRPr>
            </a:p>
          </p:txBody>
        </p:sp>
        <p:sp>
          <p:nvSpPr>
            <p:cNvPr id="29" name="Rectangle 28">
              <a:extLst>
                <a:ext uri="{FF2B5EF4-FFF2-40B4-BE49-F238E27FC236}">
                  <a16:creationId xmlns:a16="http://schemas.microsoft.com/office/drawing/2014/main" id="{4611292E-2AEA-44B4-B236-081AADB3E362}"/>
                </a:ext>
              </a:extLst>
            </p:cNvPr>
            <p:cNvSpPr/>
            <p:nvPr/>
          </p:nvSpPr>
          <p:spPr>
            <a:xfrm>
              <a:off x="1211183" y="6194668"/>
              <a:ext cx="10011600" cy="259501"/>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4400" b="1" dirty="0">
                  <a:solidFill>
                    <a:schemeClr val="tx1"/>
                  </a:solidFill>
                  <a:latin typeface="Lucida Calligraphy" panose="03010101010101010101" pitchFamily="66" charset="0"/>
                  <a:ea typeface="Calibri" panose="020F0502020204030204" pitchFamily="34" charset="0"/>
                  <a:cs typeface="AdvTTb8864ccf.B"/>
                </a:rPr>
                <a:t>Introduction</a:t>
              </a:r>
            </a:p>
          </p:txBody>
        </p:sp>
      </p:grpSp>
      <p:sp>
        <p:nvSpPr>
          <p:cNvPr id="34" name="Organigramme : Procédé 33">
            <a:extLst>
              <a:ext uri="{FF2B5EF4-FFF2-40B4-BE49-F238E27FC236}">
                <a16:creationId xmlns:a16="http://schemas.microsoft.com/office/drawing/2014/main" id="{7F2AA90D-9263-4CB7-91C2-667BDADE28DA}"/>
              </a:ext>
            </a:extLst>
          </p:cNvPr>
          <p:cNvSpPr/>
          <p:nvPr/>
        </p:nvSpPr>
        <p:spPr>
          <a:xfrm>
            <a:off x="12834553" y="5262995"/>
            <a:ext cx="11987087" cy="22265081"/>
          </a:xfrm>
          <a:prstGeom prst="flowChartProcess">
            <a:avLst/>
          </a:prstGeom>
          <a:solidFill>
            <a:schemeClr val="bg1"/>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
        <p:nvSpPr>
          <p:cNvPr id="41" name="Rectangle 40">
            <a:extLst>
              <a:ext uri="{FF2B5EF4-FFF2-40B4-BE49-F238E27FC236}">
                <a16:creationId xmlns:a16="http://schemas.microsoft.com/office/drawing/2014/main" id="{81C6891B-1FA2-47B7-AF05-8FECEBF231DF}"/>
              </a:ext>
            </a:extLst>
          </p:cNvPr>
          <p:cNvSpPr/>
          <p:nvPr/>
        </p:nvSpPr>
        <p:spPr>
          <a:xfrm>
            <a:off x="13553149" y="5446836"/>
            <a:ext cx="10434989" cy="1508105"/>
          </a:xfrm>
          <a:prstGeom prst="rect">
            <a:avLst/>
          </a:prstGeom>
        </p:spPr>
        <p:txBody>
          <a:bodyPr wrap="square">
            <a:spAutoFit/>
          </a:bodyPr>
          <a:lstStyle/>
          <a:p>
            <a:r>
              <a:rPr lang="en-US" sz="2400" b="1" dirty="0">
                <a:latin typeface="Lucida Calligraphy" panose="03010101010101010101" pitchFamily="66" charset="0"/>
              </a:rPr>
              <a:t>II- Chemical characterization of concentrates products </a:t>
            </a:r>
          </a:p>
          <a:p>
            <a:endParaRPr lang="en-US" sz="2000" b="1" dirty="0">
              <a:latin typeface="Lucida Calligraphy" panose="03010101010101010101" pitchFamily="66" charset="0"/>
            </a:endParaRPr>
          </a:p>
          <a:p>
            <a:pPr algn="just"/>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Results shows that fresh prickly pear juice was initially rich in glucose, fructose and proline fulfilling the</a:t>
            </a:r>
            <a:r>
              <a:rPr lang="en-US" sz="2400" dirty="0">
                <a:latin typeface="Times New Roman" panose="02020603050405020304" pitchFamily="18" charset="0"/>
                <a:ea typeface="AdvGulliv-R"/>
                <a:cs typeface="Times New Roman" panose="02020603050405020304" pitchFamily="18" charset="0"/>
              </a:rPr>
              <a:t> </a:t>
            </a: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prerequisites for non-enzymatic browning during processing.</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itre 1">
            <a:extLst>
              <a:ext uri="{FF2B5EF4-FFF2-40B4-BE49-F238E27FC236}">
                <a16:creationId xmlns:a16="http://schemas.microsoft.com/office/drawing/2014/main" id="{0B983F66-4ECB-4672-8965-969901ADD30F}"/>
              </a:ext>
            </a:extLst>
          </p:cNvPr>
          <p:cNvSpPr>
            <a:spLocks noGrp="1"/>
          </p:cNvSpPr>
          <p:nvPr>
            <p:ph type="ctrTitle"/>
          </p:nvPr>
        </p:nvSpPr>
        <p:spPr>
          <a:xfrm>
            <a:off x="3123742" y="495094"/>
            <a:ext cx="17902155" cy="2664627"/>
          </a:xfrm>
          <a:solidFill>
            <a:schemeClr val="bg1"/>
          </a:solidFill>
          <a:ln w="76200">
            <a:noFill/>
            <a:prstDash val="sysDot"/>
          </a:ln>
        </p:spPr>
        <p:txBody>
          <a:bodyPr>
            <a:noAutofit/>
          </a:bodyPr>
          <a:lstStyle/>
          <a:p>
            <a:pPr>
              <a:lnSpc>
                <a:spcPct val="100000"/>
              </a:lnSpc>
            </a:pPr>
            <a:r>
              <a:rPr lang="en-US" sz="6000" b="1" dirty="0">
                <a:latin typeface="Times New Roman" panose="02020603050405020304" pitchFamily="18" charset="0"/>
                <a:cs typeface="Times New Roman" panose="02020603050405020304" pitchFamily="18" charset="0"/>
              </a:rPr>
              <a:t>Changes in quality parameters, Proline, </a:t>
            </a:r>
            <a:r>
              <a:rPr lang="en-US" sz="6000" b="1" dirty="0" err="1">
                <a:latin typeface="Times New Roman" panose="02020603050405020304" pitchFamily="18" charset="0"/>
                <a:cs typeface="Times New Roman" panose="02020603050405020304" pitchFamily="18" charset="0"/>
              </a:rPr>
              <a:t>Betalains</a:t>
            </a:r>
            <a:r>
              <a:rPr lang="en-US" sz="6000" b="1" dirty="0">
                <a:latin typeface="Times New Roman" panose="02020603050405020304" pitchFamily="18" charset="0"/>
                <a:cs typeface="Times New Roman" panose="02020603050405020304" pitchFamily="18" charset="0"/>
              </a:rPr>
              <a:t> </a:t>
            </a:r>
            <a:r>
              <a:rPr lang="en-US" sz="6600" b="1" dirty="0">
                <a:latin typeface="Times New Roman" panose="02020603050405020304" pitchFamily="18" charset="0"/>
                <a:cs typeface="Times New Roman" panose="02020603050405020304" pitchFamily="18" charset="0"/>
              </a:rPr>
              <a:t>and</a:t>
            </a:r>
            <a:r>
              <a:rPr lang="en-US" sz="6000" b="1" dirty="0">
                <a:latin typeface="Times New Roman" panose="02020603050405020304" pitchFamily="18" charset="0"/>
                <a:cs typeface="Times New Roman" panose="02020603050405020304" pitchFamily="18" charset="0"/>
              </a:rPr>
              <a:t> Color during different thermal processes of Cactus pear (</a:t>
            </a:r>
            <a:r>
              <a:rPr lang="en-US" sz="6000" b="1" i="1" dirty="0">
                <a:latin typeface="Times New Roman" panose="02020603050405020304" pitchFamily="18" charset="0"/>
                <a:cs typeface="Times New Roman" panose="02020603050405020304" pitchFamily="18" charset="0"/>
              </a:rPr>
              <a:t>Opuntia </a:t>
            </a:r>
            <a:r>
              <a:rPr lang="en-US" sz="6000" b="1" i="1" dirty="0" err="1">
                <a:latin typeface="Times New Roman" panose="02020603050405020304" pitchFamily="18" charset="0"/>
                <a:cs typeface="Times New Roman" panose="02020603050405020304" pitchFamily="18" charset="0"/>
              </a:rPr>
              <a:t>ficus</a:t>
            </a:r>
            <a:r>
              <a:rPr lang="en-US" sz="6000" b="1" i="1" dirty="0">
                <a:latin typeface="Times New Roman" panose="02020603050405020304" pitchFamily="18" charset="0"/>
                <a:cs typeface="Times New Roman" panose="02020603050405020304" pitchFamily="18" charset="0"/>
              </a:rPr>
              <a:t> </a:t>
            </a:r>
            <a:r>
              <a:rPr lang="en-US" sz="6000" b="1" i="1" dirty="0" err="1">
                <a:latin typeface="Times New Roman" panose="02020603050405020304" pitchFamily="18" charset="0"/>
                <a:cs typeface="Times New Roman" panose="02020603050405020304" pitchFamily="18" charset="0"/>
              </a:rPr>
              <a:t>indica</a:t>
            </a:r>
            <a:r>
              <a:rPr lang="en-US" sz="6000" b="1" i="1" dirty="0">
                <a:latin typeface="Times New Roman" panose="02020603050405020304" pitchFamily="18" charset="0"/>
                <a:cs typeface="Times New Roman" panose="02020603050405020304" pitchFamily="18" charset="0"/>
              </a:rPr>
              <a:t>) </a:t>
            </a:r>
            <a:r>
              <a:rPr lang="en-US" sz="6000" b="1" dirty="0">
                <a:latin typeface="Times New Roman" panose="02020603050405020304" pitchFamily="18" charset="0"/>
                <a:cs typeface="Times New Roman" panose="02020603050405020304" pitchFamily="18" charset="0"/>
              </a:rPr>
              <a:t>juices</a:t>
            </a:r>
            <a:endParaRPr lang="fr-FR" sz="6000" b="1" dirty="0">
              <a:latin typeface="Times New Roman" panose="02020603050405020304" pitchFamily="18" charset="0"/>
              <a:cs typeface="Times New Roman" panose="02020603050405020304" pitchFamily="18" charset="0"/>
            </a:endParaRPr>
          </a:p>
        </p:txBody>
      </p:sp>
      <p:grpSp>
        <p:nvGrpSpPr>
          <p:cNvPr id="46" name="Groupe 45">
            <a:extLst>
              <a:ext uri="{FF2B5EF4-FFF2-40B4-BE49-F238E27FC236}">
                <a16:creationId xmlns:a16="http://schemas.microsoft.com/office/drawing/2014/main" id="{6823AC57-F245-4D8F-98D6-44756425788F}"/>
              </a:ext>
            </a:extLst>
          </p:cNvPr>
          <p:cNvGrpSpPr/>
          <p:nvPr/>
        </p:nvGrpSpPr>
        <p:grpSpPr>
          <a:xfrm>
            <a:off x="6004399" y="3355930"/>
            <a:ext cx="14127288" cy="1451261"/>
            <a:chOff x="3790596" y="2842582"/>
            <a:chExt cx="14127288" cy="1451261"/>
          </a:xfrm>
        </p:grpSpPr>
        <p:sp>
          <p:nvSpPr>
            <p:cNvPr id="8" name="Rectangle 7">
              <a:extLst>
                <a:ext uri="{FF2B5EF4-FFF2-40B4-BE49-F238E27FC236}">
                  <a16:creationId xmlns:a16="http://schemas.microsoft.com/office/drawing/2014/main" id="{5CC36294-23F2-4CFD-BBDC-4B9A10D224C8}"/>
                </a:ext>
              </a:extLst>
            </p:cNvPr>
            <p:cNvSpPr/>
            <p:nvPr/>
          </p:nvSpPr>
          <p:spPr>
            <a:xfrm>
              <a:off x="3790596" y="2842582"/>
              <a:ext cx="12018739" cy="707886"/>
            </a:xfrm>
            <a:prstGeom prst="rect">
              <a:avLst/>
            </a:prstGeom>
          </p:spPr>
          <p:txBody>
            <a:bodyPr wrap="none">
              <a:spAutoFit/>
            </a:bodyPr>
            <a:lstStyle/>
            <a:p>
              <a:r>
                <a:rPr lang="fr-FR" sz="4000" b="1" dirty="0"/>
                <a:t> </a:t>
              </a:r>
              <a:r>
                <a:rPr lang="en-US" sz="4000" b="1" dirty="0"/>
                <a:t>S. Bouazizi </a:t>
              </a:r>
              <a:r>
                <a:rPr lang="en-US" sz="4000" b="1" baseline="30000" dirty="0"/>
                <a:t>1</a:t>
              </a:r>
              <a:r>
                <a:rPr lang="en-US" sz="4000" b="1" dirty="0"/>
                <a:t>, G. </a:t>
              </a:r>
              <a:r>
                <a:rPr lang="en-US" sz="4000" b="1" dirty="0" err="1"/>
                <a:t>Montevecchi</a:t>
              </a:r>
              <a:r>
                <a:rPr lang="en-US" sz="4000" b="1" dirty="0"/>
                <a:t> </a:t>
              </a:r>
              <a:r>
                <a:rPr lang="en-US" sz="4000" b="1" baseline="30000" dirty="0"/>
                <a:t>2</a:t>
              </a:r>
              <a:r>
                <a:rPr lang="en-US" sz="4000" b="1" dirty="0"/>
                <a:t>, F. </a:t>
              </a:r>
              <a:r>
                <a:rPr lang="en-US" sz="4000" b="1" dirty="0" err="1"/>
                <a:t>Masino</a:t>
              </a:r>
              <a:r>
                <a:rPr lang="en-US" sz="4000" b="1" dirty="0"/>
                <a:t> </a:t>
              </a:r>
              <a:r>
                <a:rPr lang="en-US" sz="4000" b="1" baseline="30000" dirty="0"/>
                <a:t>2</a:t>
              </a:r>
              <a:r>
                <a:rPr lang="en-US" sz="4000" b="1" dirty="0"/>
                <a:t>, M. Hamdi </a:t>
              </a:r>
              <a:r>
                <a:rPr lang="en-US" sz="4000" b="1" baseline="30000" dirty="0"/>
                <a:t>1</a:t>
              </a:r>
              <a:r>
                <a:rPr lang="en-US" sz="4000" b="1" dirty="0"/>
                <a:t> </a:t>
              </a:r>
              <a:endParaRPr lang="fr-FR" sz="4000" b="1" dirty="0"/>
            </a:p>
          </p:txBody>
        </p:sp>
        <p:sp>
          <p:nvSpPr>
            <p:cNvPr id="19" name="Rectangle 18">
              <a:extLst>
                <a:ext uri="{FF2B5EF4-FFF2-40B4-BE49-F238E27FC236}">
                  <a16:creationId xmlns:a16="http://schemas.microsoft.com/office/drawing/2014/main" id="{0B902C7E-6DB2-4883-9C0D-46D5D61E5A65}"/>
                </a:ext>
              </a:extLst>
            </p:cNvPr>
            <p:cNvSpPr/>
            <p:nvPr/>
          </p:nvSpPr>
          <p:spPr>
            <a:xfrm>
              <a:off x="3875313" y="3462846"/>
              <a:ext cx="14042571" cy="830997"/>
            </a:xfrm>
            <a:prstGeom prst="rect">
              <a:avLst/>
            </a:prstGeom>
          </p:spPr>
          <p:txBody>
            <a:bodyPr wrap="square">
              <a:spAutoFit/>
            </a:bodyPr>
            <a:lstStyle/>
            <a:p>
              <a:r>
                <a:rPr lang="en-US" sz="2400" baseline="30000" dirty="0"/>
                <a:t>1</a:t>
              </a:r>
              <a:r>
                <a:rPr lang="en-US" sz="2400" dirty="0"/>
                <a:t> Laboratory of Ecology and Microbial Technology (</a:t>
              </a:r>
              <a:r>
                <a:rPr lang="en-US" sz="2400" dirty="0" err="1"/>
                <a:t>LETMi</a:t>
              </a:r>
              <a:r>
                <a:rPr lang="en-US" sz="2400" dirty="0"/>
                <a:t>). INSAT. </a:t>
              </a:r>
              <a:r>
                <a:rPr lang="fr-FR" sz="2400" dirty="0"/>
                <a:t>Carthage </a:t>
              </a:r>
              <a:r>
                <a:rPr lang="fr-FR" sz="2400" dirty="0" err="1"/>
                <a:t>University</a:t>
              </a:r>
              <a:r>
                <a:rPr lang="fr-FR" sz="2400" dirty="0"/>
                <a:t>.</a:t>
              </a:r>
              <a:endParaRPr lang="fr-FR" sz="2400" baseline="30000" dirty="0"/>
            </a:p>
            <a:p>
              <a:r>
                <a:rPr lang="fr-FR" sz="2400" baseline="30000" dirty="0"/>
                <a:t>2</a:t>
              </a:r>
              <a:r>
                <a:rPr lang="fr-FR" sz="2400" dirty="0"/>
                <a:t> </a:t>
              </a:r>
              <a:r>
                <a:rPr lang="fr-FR" sz="2400" dirty="0" err="1"/>
                <a:t>Dipartimento</a:t>
              </a:r>
              <a:r>
                <a:rPr lang="fr-FR" sz="2400" dirty="0"/>
                <a:t> di </a:t>
              </a:r>
              <a:r>
                <a:rPr lang="fr-FR" sz="2400" dirty="0" err="1"/>
                <a:t>Scienze</a:t>
              </a:r>
              <a:r>
                <a:rPr lang="fr-FR" sz="2400" dirty="0"/>
                <a:t> </a:t>
              </a:r>
              <a:r>
                <a:rPr lang="fr-FR" sz="2400" dirty="0" err="1"/>
                <a:t>Agrarie</a:t>
              </a:r>
              <a:r>
                <a:rPr lang="fr-FR" sz="2400" dirty="0"/>
                <a:t> e </a:t>
              </a:r>
              <a:r>
                <a:rPr lang="fr-FR" sz="2400" dirty="0" err="1"/>
                <a:t>degli</a:t>
              </a:r>
              <a:r>
                <a:rPr lang="fr-FR" sz="2400" dirty="0"/>
                <a:t> </a:t>
              </a:r>
              <a:r>
                <a:rPr lang="fr-FR" sz="2400" dirty="0" err="1"/>
                <a:t>Alimenti</a:t>
              </a:r>
              <a:r>
                <a:rPr lang="fr-FR" sz="2400" dirty="0"/>
                <a:t>, </a:t>
              </a:r>
              <a:r>
                <a:rPr lang="fr-FR" sz="2400" dirty="0" err="1"/>
                <a:t>Università</a:t>
              </a:r>
              <a:r>
                <a:rPr lang="fr-FR" sz="2400" dirty="0"/>
                <a:t> </a:t>
              </a:r>
              <a:r>
                <a:rPr lang="fr-FR" sz="2400" dirty="0" err="1"/>
                <a:t>degli</a:t>
              </a:r>
              <a:r>
                <a:rPr lang="fr-FR" sz="2400" dirty="0"/>
                <a:t> </a:t>
              </a:r>
              <a:r>
                <a:rPr lang="fr-FR" sz="2400" dirty="0" err="1"/>
                <a:t>Studi</a:t>
              </a:r>
              <a:r>
                <a:rPr lang="fr-FR" sz="2400" dirty="0"/>
                <a:t> di </a:t>
              </a:r>
              <a:r>
                <a:rPr lang="fr-FR" sz="2400" dirty="0" err="1"/>
                <a:t>Modena</a:t>
              </a:r>
              <a:r>
                <a:rPr lang="fr-FR" sz="2400" dirty="0"/>
                <a:t> e </a:t>
              </a:r>
              <a:r>
                <a:rPr lang="fr-FR" sz="2400" dirty="0" err="1"/>
                <a:t>Reggio</a:t>
              </a:r>
              <a:r>
                <a:rPr lang="fr-FR" sz="2400" dirty="0"/>
                <a:t> Emilia, </a:t>
              </a:r>
              <a:r>
                <a:rPr lang="fr-FR" sz="2400" dirty="0" err="1"/>
                <a:t>Italy</a:t>
              </a:r>
              <a:r>
                <a:rPr lang="fr-FR" sz="2400" dirty="0"/>
                <a:t>.</a:t>
              </a:r>
            </a:p>
          </p:txBody>
        </p:sp>
      </p:grpSp>
      <p:graphicFrame>
        <p:nvGraphicFramePr>
          <p:cNvPr id="49" name="Tableau 48">
            <a:extLst>
              <a:ext uri="{FF2B5EF4-FFF2-40B4-BE49-F238E27FC236}">
                <a16:creationId xmlns:a16="http://schemas.microsoft.com/office/drawing/2014/main" id="{514D0436-81E0-412A-8CD8-778E9D833A39}"/>
              </a:ext>
            </a:extLst>
          </p:cNvPr>
          <p:cNvGraphicFramePr>
            <a:graphicFrameLocks noGrp="1"/>
          </p:cNvGraphicFramePr>
          <p:nvPr>
            <p:extLst>
              <p:ext uri="{D42A27DB-BD31-4B8C-83A1-F6EECF244321}">
                <p14:modId xmlns:p14="http://schemas.microsoft.com/office/powerpoint/2010/main" val="2094915893"/>
              </p:ext>
            </p:extLst>
          </p:nvPr>
        </p:nvGraphicFramePr>
        <p:xfrm>
          <a:off x="13742477" y="7770185"/>
          <a:ext cx="9430345" cy="3056005"/>
        </p:xfrm>
        <a:graphic>
          <a:graphicData uri="http://schemas.openxmlformats.org/drawingml/2006/table">
            <a:tbl>
              <a:tblPr firstRow="1" firstCol="1" bandRow="1">
                <a:tableStyleId>{16D9F66E-5EB9-4882-86FB-DCBF35E3C3E4}</a:tableStyleId>
              </a:tblPr>
              <a:tblGrid>
                <a:gridCol w="2325146">
                  <a:extLst>
                    <a:ext uri="{9D8B030D-6E8A-4147-A177-3AD203B41FA5}">
                      <a16:colId xmlns:a16="http://schemas.microsoft.com/office/drawing/2014/main" val="933315299"/>
                    </a:ext>
                  </a:extLst>
                </a:gridCol>
                <a:gridCol w="1207570">
                  <a:extLst>
                    <a:ext uri="{9D8B030D-6E8A-4147-A177-3AD203B41FA5}">
                      <a16:colId xmlns:a16="http://schemas.microsoft.com/office/drawing/2014/main" val="1691514841"/>
                    </a:ext>
                  </a:extLst>
                </a:gridCol>
                <a:gridCol w="1288273">
                  <a:extLst>
                    <a:ext uri="{9D8B030D-6E8A-4147-A177-3AD203B41FA5}">
                      <a16:colId xmlns:a16="http://schemas.microsoft.com/office/drawing/2014/main" val="1320260759"/>
                    </a:ext>
                  </a:extLst>
                </a:gridCol>
                <a:gridCol w="1267636">
                  <a:extLst>
                    <a:ext uri="{9D8B030D-6E8A-4147-A177-3AD203B41FA5}">
                      <a16:colId xmlns:a16="http://schemas.microsoft.com/office/drawing/2014/main" val="2514112436"/>
                    </a:ext>
                  </a:extLst>
                </a:gridCol>
                <a:gridCol w="1344477">
                  <a:extLst>
                    <a:ext uri="{9D8B030D-6E8A-4147-A177-3AD203B41FA5}">
                      <a16:colId xmlns:a16="http://schemas.microsoft.com/office/drawing/2014/main" val="2869666193"/>
                    </a:ext>
                  </a:extLst>
                </a:gridCol>
                <a:gridCol w="1997243">
                  <a:extLst>
                    <a:ext uri="{9D8B030D-6E8A-4147-A177-3AD203B41FA5}">
                      <a16:colId xmlns:a16="http://schemas.microsoft.com/office/drawing/2014/main" val="2154233616"/>
                    </a:ext>
                  </a:extLst>
                </a:gridCol>
              </a:tblGrid>
              <a:tr h="434430">
                <a:tc>
                  <a:txBody>
                    <a:bodyPr/>
                    <a:lstStyle/>
                    <a:p>
                      <a:pPr algn="ctr">
                        <a:lnSpc>
                          <a:spcPct val="107000"/>
                        </a:lnSpc>
                        <a:spcAft>
                          <a:spcPts val="0"/>
                        </a:spcAft>
                      </a:pPr>
                      <a:r>
                        <a:rPr lang="en-US" sz="2000" dirty="0">
                          <a:effectLst/>
                        </a:rPr>
                        <a:t>Process</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Glucose (mg/g)</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Fructose (mg/g)</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Proline (mg/g)</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HMF (mg/g)</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Total </a:t>
                      </a:r>
                      <a:r>
                        <a:rPr lang="fr-FR" sz="2000" dirty="0" err="1">
                          <a:effectLst/>
                          <a:latin typeface="Calibri" panose="020F0502020204030204" pitchFamily="34" charset="0"/>
                          <a:ea typeface="Calibri" panose="020F0502020204030204" pitchFamily="34" charset="0"/>
                          <a:cs typeface="Arial" panose="020B0604020202020204" pitchFamily="34" charset="0"/>
                        </a:rPr>
                        <a:t>Betalains</a:t>
                      </a:r>
                      <a:r>
                        <a:rPr lang="fr-FR" sz="2000" dirty="0">
                          <a:effectLst/>
                          <a:latin typeface="Calibri" panose="020F0502020204030204" pitchFamily="34" charset="0"/>
                          <a:ea typeface="Calibri" panose="020F0502020204030204" pitchFamily="34" charset="0"/>
                          <a:cs typeface="Arial" panose="020B0604020202020204" pitchFamily="34" charset="0"/>
                        </a:rPr>
                        <a:t> content </a:t>
                      </a:r>
                      <a:r>
                        <a:rPr lang="en-US" sz="2000" dirty="0">
                          <a:effectLst/>
                        </a:rPr>
                        <a:t>(mg/g)</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6485979"/>
                  </a:ext>
                </a:extLst>
              </a:tr>
              <a:tr h="434430">
                <a:tc>
                  <a:txBody>
                    <a:bodyPr/>
                    <a:lstStyle/>
                    <a:p>
                      <a:pPr algn="ctr"/>
                      <a:r>
                        <a:rPr lang="fr-FR" sz="2000" dirty="0"/>
                        <a:t>Initial </a:t>
                      </a:r>
                      <a:r>
                        <a:rPr lang="fr-FR" sz="2000" dirty="0" err="1"/>
                        <a:t>juice</a:t>
                      </a:r>
                      <a:endParaRPr lang="fr-FR" sz="2000" b="1" dirty="0"/>
                    </a:p>
                  </a:txBody>
                  <a:tcPr/>
                </a:tc>
                <a:tc>
                  <a:txBody>
                    <a:bodyPr/>
                    <a:lstStyle/>
                    <a:p>
                      <a:pPr algn="ctr">
                        <a:lnSpc>
                          <a:spcPct val="107000"/>
                        </a:lnSpc>
                        <a:spcAft>
                          <a:spcPts val="0"/>
                        </a:spcAft>
                      </a:pPr>
                      <a:r>
                        <a:rPr lang="en-US" sz="2000" dirty="0">
                          <a:effectLst/>
                        </a:rPr>
                        <a:t> 77.8</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69.3</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1401.3</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44.16</a:t>
                      </a:r>
                    </a:p>
                  </a:txBody>
                  <a:tcPr marL="68580" marR="68580" marT="0" marB="0"/>
                </a:tc>
                <a:extLst>
                  <a:ext uri="{0D108BD9-81ED-4DB2-BD59-A6C34878D82A}">
                    <a16:rowId xmlns:a16="http://schemas.microsoft.com/office/drawing/2014/main" val="927017883"/>
                  </a:ext>
                </a:extLst>
              </a:tr>
              <a:tr h="434430">
                <a:tc>
                  <a:txBody>
                    <a:bodyPr/>
                    <a:lstStyle/>
                    <a:p>
                      <a:pPr algn="ctr"/>
                      <a:r>
                        <a:rPr lang="fr-FR" sz="2000" dirty="0"/>
                        <a:t>CV</a:t>
                      </a:r>
                      <a:endParaRPr lang="fr-FR" sz="2000" b="1" dirty="0"/>
                    </a:p>
                  </a:txBody>
                  <a:tcPr/>
                </a:tc>
                <a:tc>
                  <a:txBody>
                    <a:bodyPr/>
                    <a:lstStyle/>
                    <a:p>
                      <a:pPr algn="ctr">
                        <a:lnSpc>
                          <a:spcPct val="107000"/>
                        </a:lnSpc>
                        <a:spcAft>
                          <a:spcPts val="0"/>
                        </a:spcAft>
                      </a:pPr>
                      <a:r>
                        <a:rPr lang="en-US" sz="2000" dirty="0">
                          <a:effectLst/>
                        </a:rPr>
                        <a:t> 186.7</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163.6</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3462.8</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43.21</a:t>
                      </a:r>
                    </a:p>
                  </a:txBody>
                  <a:tcPr marL="68580" marR="68580" marT="0" marB="0"/>
                </a:tc>
                <a:extLst>
                  <a:ext uri="{0D108BD9-81ED-4DB2-BD59-A6C34878D82A}">
                    <a16:rowId xmlns:a16="http://schemas.microsoft.com/office/drawing/2014/main" val="65937284"/>
                  </a:ext>
                </a:extLst>
              </a:tr>
              <a:tr h="477127">
                <a:tc>
                  <a:txBody>
                    <a:bodyPr/>
                    <a:lstStyle/>
                    <a:p>
                      <a:pPr algn="ctr"/>
                      <a:r>
                        <a:rPr lang="fr-FR" sz="2000" dirty="0"/>
                        <a:t>C90</a:t>
                      </a:r>
                      <a:endParaRPr lang="fr-FR" sz="2000" b="1" dirty="0"/>
                    </a:p>
                  </a:txBody>
                  <a:tcPr/>
                </a:tc>
                <a:tc>
                  <a:txBody>
                    <a:bodyPr/>
                    <a:lstStyle/>
                    <a:p>
                      <a:pPr algn="ctr">
                        <a:lnSpc>
                          <a:spcPct val="107000"/>
                        </a:lnSpc>
                        <a:spcAft>
                          <a:spcPts val="0"/>
                        </a:spcAft>
                      </a:pPr>
                      <a:r>
                        <a:rPr lang="en-US" sz="2000" dirty="0">
                          <a:effectLst/>
                        </a:rPr>
                        <a:t> 146.3</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124.2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2653.3 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20.6</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Arial" panose="020B0604020202020204" pitchFamily="34" charset="0"/>
                        </a:rPr>
                        <a:t>28.52</a:t>
                      </a:r>
                    </a:p>
                  </a:txBody>
                  <a:tcPr marL="68580" marR="68580" marT="0" marB="0"/>
                </a:tc>
                <a:extLst>
                  <a:ext uri="{0D108BD9-81ED-4DB2-BD59-A6C34878D82A}">
                    <a16:rowId xmlns:a16="http://schemas.microsoft.com/office/drawing/2014/main" val="1049599664"/>
                  </a:ext>
                </a:extLst>
              </a:tr>
              <a:tr h="434430">
                <a:tc>
                  <a:txBody>
                    <a:bodyPr/>
                    <a:lstStyle/>
                    <a:p>
                      <a:pPr algn="ctr"/>
                      <a:r>
                        <a:rPr lang="fr-FR" sz="2000" dirty="0"/>
                        <a:t>C80</a:t>
                      </a:r>
                      <a:endParaRPr lang="fr-FR" sz="2000" b="1" dirty="0"/>
                    </a:p>
                  </a:txBody>
                  <a:tcPr/>
                </a:tc>
                <a:tc>
                  <a:txBody>
                    <a:bodyPr/>
                    <a:lstStyle/>
                    <a:p>
                      <a:pPr algn="ctr">
                        <a:lnSpc>
                          <a:spcPct val="107000"/>
                        </a:lnSpc>
                        <a:spcAft>
                          <a:spcPts val="0"/>
                        </a:spcAft>
                      </a:pPr>
                      <a:r>
                        <a:rPr lang="en-US" sz="2000" dirty="0">
                          <a:effectLst/>
                        </a:rPr>
                        <a:t> 149.5</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127.8</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en-US" sz="2000" dirty="0">
                          <a:effectLst/>
                        </a:rPr>
                        <a:t>2703.6  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 14.3</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Arial" panose="020B0604020202020204" pitchFamily="34" charset="0"/>
                        </a:rPr>
                        <a:t>31.42</a:t>
                      </a:r>
                    </a:p>
                  </a:txBody>
                  <a:tcPr marL="68580" marR="68580" marT="0" marB="0"/>
                </a:tc>
                <a:extLst>
                  <a:ext uri="{0D108BD9-81ED-4DB2-BD59-A6C34878D82A}">
                    <a16:rowId xmlns:a16="http://schemas.microsoft.com/office/drawing/2014/main" val="2143039076"/>
                  </a:ext>
                </a:extLst>
              </a:tr>
              <a:tr h="434430">
                <a:tc>
                  <a:txBody>
                    <a:bodyPr/>
                    <a:lstStyle/>
                    <a:p>
                      <a:pPr algn="ctr"/>
                      <a:r>
                        <a:rPr lang="fr-FR" sz="2000" dirty="0"/>
                        <a:t>ROB</a:t>
                      </a:r>
                      <a:endParaRPr lang="fr-FR" sz="2000" b="1" dirty="0"/>
                    </a:p>
                  </a:txBody>
                  <a:tcPr/>
                </a:tc>
                <a:tc>
                  <a:txBody>
                    <a:bodyPr/>
                    <a:lstStyle/>
                    <a:p>
                      <a:pPr algn="ctr">
                        <a:lnSpc>
                          <a:spcPct val="107000"/>
                        </a:lnSpc>
                        <a:spcAft>
                          <a:spcPts val="0"/>
                        </a:spcAft>
                      </a:pPr>
                      <a:r>
                        <a:rPr lang="en-US" sz="2000" dirty="0">
                          <a:effectLst/>
                        </a:rPr>
                        <a:t>138.2 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109.4 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en-US" sz="2000" dirty="0">
                          <a:effectLst/>
                        </a:rPr>
                        <a:t>2032.1 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000" dirty="0">
                          <a:effectLst/>
                        </a:rPr>
                        <a:t>46.2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21.87 </a:t>
                      </a:r>
                    </a:p>
                  </a:txBody>
                  <a:tcPr marL="68580" marR="68580" marT="0" marB="0"/>
                </a:tc>
                <a:extLst>
                  <a:ext uri="{0D108BD9-81ED-4DB2-BD59-A6C34878D82A}">
                    <a16:rowId xmlns:a16="http://schemas.microsoft.com/office/drawing/2014/main" val="2735961003"/>
                  </a:ext>
                </a:extLst>
              </a:tr>
            </a:tbl>
          </a:graphicData>
        </a:graphic>
      </p:graphicFrame>
      <p:sp>
        <p:nvSpPr>
          <p:cNvPr id="38" name="Organigramme : Procédé 37">
            <a:extLst>
              <a:ext uri="{FF2B5EF4-FFF2-40B4-BE49-F238E27FC236}">
                <a16:creationId xmlns:a16="http://schemas.microsoft.com/office/drawing/2014/main" id="{61FA3630-9623-4C75-9BCE-EA50B3C11139}"/>
              </a:ext>
            </a:extLst>
          </p:cNvPr>
          <p:cNvSpPr/>
          <p:nvPr/>
        </p:nvSpPr>
        <p:spPr>
          <a:xfrm>
            <a:off x="12836379" y="27771602"/>
            <a:ext cx="11963632" cy="3593530"/>
          </a:xfrm>
          <a:prstGeom prst="flowChartProcess">
            <a:avLst/>
          </a:prstGeom>
          <a:solidFill>
            <a:schemeClr val="bg1"/>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Rectangle 30">
            <a:extLst>
              <a:ext uri="{FF2B5EF4-FFF2-40B4-BE49-F238E27FC236}">
                <a16:creationId xmlns:a16="http://schemas.microsoft.com/office/drawing/2014/main" id="{3C4C7650-32A2-4F68-8208-2EDEE376BB6E}"/>
              </a:ext>
            </a:extLst>
          </p:cNvPr>
          <p:cNvSpPr/>
          <p:nvPr/>
        </p:nvSpPr>
        <p:spPr>
          <a:xfrm>
            <a:off x="13930281" y="27747105"/>
            <a:ext cx="10033200" cy="601200"/>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3600" b="1" dirty="0">
                <a:solidFill>
                  <a:schemeClr val="tx1"/>
                </a:solidFill>
              </a:rPr>
              <a:t> </a:t>
            </a:r>
            <a:r>
              <a:rPr lang="fr-FR" sz="4400" b="1" dirty="0">
                <a:solidFill>
                  <a:srgbClr val="000000"/>
                </a:solidFill>
                <a:latin typeface="Lucida Calligraphy" panose="03010101010101010101" pitchFamily="66" charset="0"/>
              </a:rPr>
              <a:t>Conclusions</a:t>
            </a:r>
            <a:r>
              <a:rPr lang="fr-FR" sz="3600" b="1" dirty="0">
                <a:solidFill>
                  <a:srgbClr val="000000"/>
                </a:solidFill>
                <a:latin typeface="Lucida Calligraphy" panose="03010101010101010101" pitchFamily="66" charset="0"/>
              </a:rPr>
              <a:t> </a:t>
            </a:r>
            <a:endParaRPr lang="fr-FR" sz="2400" b="1" dirty="0">
              <a:solidFill>
                <a:schemeClr val="tx1"/>
              </a:solidFill>
            </a:endParaRPr>
          </a:p>
        </p:txBody>
      </p:sp>
      <p:graphicFrame>
        <p:nvGraphicFramePr>
          <p:cNvPr id="5" name="Tableau 4">
            <a:extLst>
              <a:ext uri="{FF2B5EF4-FFF2-40B4-BE49-F238E27FC236}">
                <a16:creationId xmlns:a16="http://schemas.microsoft.com/office/drawing/2014/main" id="{C0F7DE7E-F24A-4E50-8E02-6725895289DB}"/>
              </a:ext>
            </a:extLst>
          </p:cNvPr>
          <p:cNvGraphicFramePr>
            <a:graphicFrameLocks noGrp="1"/>
          </p:cNvGraphicFramePr>
          <p:nvPr>
            <p:extLst>
              <p:ext uri="{D42A27DB-BD31-4B8C-83A1-F6EECF244321}">
                <p14:modId xmlns:p14="http://schemas.microsoft.com/office/powerpoint/2010/main" val="407130833"/>
              </p:ext>
            </p:extLst>
          </p:nvPr>
        </p:nvGraphicFramePr>
        <p:xfrm>
          <a:off x="13903952" y="14989484"/>
          <a:ext cx="9430345" cy="2651399"/>
        </p:xfrm>
        <a:graphic>
          <a:graphicData uri="http://schemas.openxmlformats.org/drawingml/2006/table">
            <a:tbl>
              <a:tblPr firstRow="1" firstCol="1" bandRow="1">
                <a:tableStyleId>{0E3FDE45-AF77-4B5C-9715-49D594BDF05E}</a:tableStyleId>
              </a:tblPr>
              <a:tblGrid>
                <a:gridCol w="1632368">
                  <a:extLst>
                    <a:ext uri="{9D8B030D-6E8A-4147-A177-3AD203B41FA5}">
                      <a16:colId xmlns:a16="http://schemas.microsoft.com/office/drawing/2014/main" val="980746504"/>
                    </a:ext>
                  </a:extLst>
                </a:gridCol>
                <a:gridCol w="1791710">
                  <a:extLst>
                    <a:ext uri="{9D8B030D-6E8A-4147-A177-3AD203B41FA5}">
                      <a16:colId xmlns:a16="http://schemas.microsoft.com/office/drawing/2014/main" val="1683119175"/>
                    </a:ext>
                  </a:extLst>
                </a:gridCol>
                <a:gridCol w="1673835">
                  <a:extLst>
                    <a:ext uri="{9D8B030D-6E8A-4147-A177-3AD203B41FA5}">
                      <a16:colId xmlns:a16="http://schemas.microsoft.com/office/drawing/2014/main" val="862630865"/>
                    </a:ext>
                  </a:extLst>
                </a:gridCol>
                <a:gridCol w="1532384">
                  <a:extLst>
                    <a:ext uri="{9D8B030D-6E8A-4147-A177-3AD203B41FA5}">
                      <a16:colId xmlns:a16="http://schemas.microsoft.com/office/drawing/2014/main" val="1485739735"/>
                    </a:ext>
                  </a:extLst>
                </a:gridCol>
                <a:gridCol w="1037305">
                  <a:extLst>
                    <a:ext uri="{9D8B030D-6E8A-4147-A177-3AD203B41FA5}">
                      <a16:colId xmlns:a16="http://schemas.microsoft.com/office/drawing/2014/main" val="197766822"/>
                    </a:ext>
                  </a:extLst>
                </a:gridCol>
                <a:gridCol w="1762743">
                  <a:extLst>
                    <a:ext uri="{9D8B030D-6E8A-4147-A177-3AD203B41FA5}">
                      <a16:colId xmlns:a16="http://schemas.microsoft.com/office/drawing/2014/main" val="2909280072"/>
                    </a:ext>
                  </a:extLst>
                </a:gridCol>
              </a:tblGrid>
              <a:tr h="0">
                <a:tc>
                  <a:txBody>
                    <a:bodyPr/>
                    <a:lstStyle/>
                    <a:p>
                      <a:pPr algn="l">
                        <a:lnSpc>
                          <a:spcPct val="107000"/>
                        </a:lnSpc>
                        <a:spcAft>
                          <a:spcPts val="0"/>
                        </a:spcAft>
                      </a:pPr>
                      <a:r>
                        <a:rPr lang="en-US" sz="2000" dirty="0">
                          <a:effectLst/>
                        </a:rPr>
                        <a:t>Process</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Total </a:t>
                      </a:r>
                      <a:r>
                        <a:rPr lang="fr-FR" sz="2000" dirty="0" err="1">
                          <a:effectLst/>
                          <a:latin typeface="Calibri" panose="020F0502020204030204" pitchFamily="34" charset="0"/>
                          <a:ea typeface="Calibri" panose="020F0502020204030204" pitchFamily="34" charset="0"/>
                          <a:cs typeface="Arial" panose="020B0604020202020204" pitchFamily="34" charset="0"/>
                        </a:rPr>
                        <a:t>betalain</a:t>
                      </a:r>
                      <a:r>
                        <a:rPr lang="fr-FR" sz="2000" dirty="0">
                          <a:effectLst/>
                          <a:latin typeface="Calibri" panose="020F0502020204030204" pitchFamily="34" charset="0"/>
                          <a:ea typeface="Calibri" panose="020F0502020204030204" pitchFamily="34" charset="0"/>
                          <a:cs typeface="Arial" panose="020B0604020202020204" pitchFamily="34" charset="0"/>
                        </a:rPr>
                        <a:t> </a:t>
                      </a:r>
                    </a:p>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content *</a:t>
                      </a:r>
                    </a:p>
                  </a:txBody>
                  <a:tcPr marL="68580" marR="68580" marT="0" marB="0"/>
                </a:tc>
                <a:tc>
                  <a:txBody>
                    <a:bodyPr/>
                    <a:lstStyle/>
                    <a:p>
                      <a:pPr algn="l">
                        <a:lnSpc>
                          <a:spcPct val="107000"/>
                        </a:lnSpc>
                        <a:spcAft>
                          <a:spcPts val="0"/>
                        </a:spcAft>
                      </a:pPr>
                      <a:r>
                        <a:rPr lang="fr-FR" sz="2000" dirty="0" err="1">
                          <a:effectLst/>
                          <a:latin typeface="Calibri" panose="020F0502020204030204" pitchFamily="34" charset="0"/>
                          <a:ea typeface="Calibri" panose="020F0502020204030204" pitchFamily="34" charset="0"/>
                          <a:cs typeface="Arial" panose="020B0604020202020204" pitchFamily="34" charset="0"/>
                        </a:rPr>
                        <a:t>Betaxanthin</a:t>
                      </a:r>
                      <a:r>
                        <a:rPr lang="fr-FR" sz="2000" dirty="0">
                          <a:effectLst/>
                          <a:latin typeface="Calibri" panose="020F0502020204030204" pitchFamily="34" charset="0"/>
                          <a:ea typeface="Calibri" panose="020F0502020204030204" pitchFamily="34" charset="0"/>
                          <a:cs typeface="Arial" panose="020B0604020202020204" pitchFamily="34" charset="0"/>
                        </a:rPr>
                        <a:t> </a:t>
                      </a:r>
                    </a:p>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content (Bx)</a:t>
                      </a:r>
                    </a:p>
                  </a:txBody>
                  <a:tcPr marL="68580" marR="68580" marT="0" marB="0"/>
                </a:tc>
                <a:tc>
                  <a:txBody>
                    <a:bodyPr/>
                    <a:lstStyle/>
                    <a:p>
                      <a:pPr algn="l">
                        <a:lnSpc>
                          <a:spcPct val="107000"/>
                        </a:lnSpc>
                        <a:spcAft>
                          <a:spcPts val="0"/>
                        </a:spcAft>
                      </a:pPr>
                      <a:r>
                        <a:rPr lang="fr-FR" sz="2000" dirty="0" err="1">
                          <a:effectLst/>
                          <a:latin typeface="Calibri" panose="020F0502020204030204" pitchFamily="34" charset="0"/>
                          <a:ea typeface="Calibri" panose="020F0502020204030204" pitchFamily="34" charset="0"/>
                          <a:cs typeface="Arial" panose="020B0604020202020204" pitchFamily="34" charset="0"/>
                        </a:rPr>
                        <a:t>Betacyanin</a:t>
                      </a:r>
                      <a:r>
                        <a:rPr lang="fr-FR" sz="2000" dirty="0">
                          <a:effectLst/>
                          <a:latin typeface="Calibri" panose="020F0502020204030204" pitchFamily="34" charset="0"/>
                          <a:ea typeface="Calibri" panose="020F0502020204030204" pitchFamily="34" charset="0"/>
                          <a:cs typeface="Arial" panose="020B0604020202020204" pitchFamily="34" charset="0"/>
                        </a:rPr>
                        <a:t> </a:t>
                      </a:r>
                    </a:p>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content (</a:t>
                      </a:r>
                      <a:r>
                        <a:rPr lang="fr-FR" sz="2000" dirty="0" err="1">
                          <a:effectLst/>
                          <a:latin typeface="Calibri" panose="020F0502020204030204" pitchFamily="34" charset="0"/>
                          <a:ea typeface="Calibri" panose="020F0502020204030204" pitchFamily="34" charset="0"/>
                          <a:cs typeface="Arial" panose="020B0604020202020204" pitchFamily="34" charset="0"/>
                        </a:rPr>
                        <a:t>Bc</a:t>
                      </a:r>
                      <a:r>
                        <a:rPr lang="fr-FR" sz="2000" dirty="0">
                          <a:effectLst/>
                          <a:latin typeface="Calibri" panose="020F0502020204030204" pitchFamily="34" charset="0"/>
                          <a:ea typeface="Calibri" panose="020F0502020204030204" pitchFamily="34" charset="0"/>
                          <a:cs typeface="Arial" panose="020B0604020202020204" pitchFamily="34" charset="0"/>
                        </a:rPr>
                        <a:t>) </a:t>
                      </a:r>
                    </a:p>
                  </a:txBody>
                  <a:tcPr marL="68580" marR="68580" marT="0" marB="0"/>
                </a:tc>
                <a:tc>
                  <a:txBody>
                    <a:bodyPr/>
                    <a:lstStyle/>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Bx/</a:t>
                      </a:r>
                      <a:r>
                        <a:rPr lang="fr-FR" sz="2000" dirty="0" err="1">
                          <a:effectLst/>
                          <a:latin typeface="Calibri" panose="020F0502020204030204" pitchFamily="34" charset="0"/>
                          <a:ea typeface="Calibri" panose="020F0502020204030204" pitchFamily="34" charset="0"/>
                          <a:cs typeface="Arial" panose="020B0604020202020204" pitchFamily="34" charset="0"/>
                        </a:rPr>
                        <a:t>Bc</a:t>
                      </a:r>
                      <a:r>
                        <a:rPr lang="fr-FR" sz="2000" dirty="0">
                          <a:effectLst/>
                          <a:latin typeface="Calibri" panose="020F0502020204030204" pitchFamily="34" charset="0"/>
                          <a:ea typeface="Calibri" panose="020F0502020204030204" pitchFamily="34" charset="0"/>
                          <a:cs typeface="Arial" panose="020B0604020202020204" pitchFamily="34" charset="0"/>
                        </a:rPr>
                        <a:t> </a:t>
                      </a:r>
                    </a:p>
                  </a:txBody>
                  <a:tcPr marL="68580" marR="68580" marT="0" marB="0"/>
                </a:tc>
                <a:tc>
                  <a:txBody>
                    <a:bodyPr/>
                    <a:lstStyle/>
                    <a:p>
                      <a:pPr algn="l">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 Proline/Bx </a:t>
                      </a:r>
                    </a:p>
                  </a:txBody>
                  <a:tcPr marL="68580" marR="68580" marT="0" marB="0"/>
                </a:tc>
                <a:extLst>
                  <a:ext uri="{0D108BD9-81ED-4DB2-BD59-A6C34878D82A}">
                    <a16:rowId xmlns:a16="http://schemas.microsoft.com/office/drawing/2014/main" val="3166193702"/>
                  </a:ext>
                </a:extLst>
              </a:tr>
              <a:tr h="386572">
                <a:tc>
                  <a:txBody>
                    <a:bodyPr/>
                    <a:lstStyle/>
                    <a:p>
                      <a:pPr algn="ctr"/>
                      <a:r>
                        <a:rPr lang="fr-FR" sz="2000" b="1" dirty="0"/>
                        <a:t>Initial </a:t>
                      </a:r>
                      <a:r>
                        <a:rPr lang="fr-FR" sz="2000" b="1" dirty="0" err="1"/>
                        <a:t>juice</a:t>
                      </a:r>
                      <a:endParaRPr lang="fr-FR" sz="2000" b="1" dirty="0"/>
                    </a:p>
                  </a:txBody>
                  <a:tcPr/>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44.16</a:t>
                      </a:r>
                    </a:p>
                  </a:txBody>
                  <a:tcPr marL="68580" marR="68580" marT="0" marB="0"/>
                </a:tc>
                <a:tc>
                  <a:txBody>
                    <a:bodyPr/>
                    <a:lstStyle/>
                    <a:p>
                      <a:pPr algn="l">
                        <a:lnSpc>
                          <a:spcPct val="107000"/>
                        </a:lnSpc>
                        <a:spcAft>
                          <a:spcPts val="0"/>
                        </a:spcAft>
                      </a:pPr>
                      <a:r>
                        <a:rPr lang="en-US" sz="2000" dirty="0">
                          <a:effectLst/>
                        </a:rPr>
                        <a:t> 35.32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8.84</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3.99</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39.67</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19851421"/>
                  </a:ext>
                </a:extLst>
              </a:tr>
              <a:tr h="386572">
                <a:tc>
                  <a:txBody>
                    <a:bodyPr/>
                    <a:lstStyle/>
                    <a:p>
                      <a:pPr algn="ctr"/>
                      <a:r>
                        <a:rPr lang="fr-FR" sz="2000" b="1" dirty="0"/>
                        <a:t>CV</a:t>
                      </a:r>
                    </a:p>
                  </a:txBody>
                  <a:tcPr/>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43.21</a:t>
                      </a:r>
                    </a:p>
                  </a:txBody>
                  <a:tcPr marL="68580" marR="68580" marT="0" marB="0"/>
                </a:tc>
                <a:tc>
                  <a:txBody>
                    <a:bodyPr/>
                    <a:lstStyle/>
                    <a:p>
                      <a:pPr algn="l">
                        <a:lnSpc>
                          <a:spcPct val="107000"/>
                        </a:lnSpc>
                        <a:spcAft>
                          <a:spcPts val="0"/>
                        </a:spcAft>
                      </a:pPr>
                      <a:r>
                        <a:rPr lang="en-US" sz="2000" dirty="0">
                          <a:effectLst/>
                        </a:rPr>
                        <a:t> 35.12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8.09</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4.34</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98.59</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23294085"/>
                  </a:ext>
                </a:extLst>
              </a:tr>
              <a:tr h="428645">
                <a:tc>
                  <a:txBody>
                    <a:bodyPr/>
                    <a:lstStyle/>
                    <a:p>
                      <a:pPr algn="ctr"/>
                      <a:r>
                        <a:rPr lang="fr-FR" sz="2000" b="1" dirty="0"/>
                        <a:t>C90</a:t>
                      </a:r>
                    </a:p>
                  </a:txBody>
                  <a:tcPr/>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Arial" panose="020B0604020202020204" pitchFamily="34" charset="0"/>
                        </a:rPr>
                        <a:t>28.52</a:t>
                      </a:r>
                    </a:p>
                  </a:txBody>
                  <a:tcPr marL="68580" marR="68580" marT="0" marB="0"/>
                </a:tc>
                <a:tc>
                  <a:txBody>
                    <a:bodyPr/>
                    <a:lstStyle/>
                    <a:p>
                      <a:pPr algn="l">
                        <a:lnSpc>
                          <a:spcPct val="107000"/>
                        </a:lnSpc>
                        <a:spcAft>
                          <a:spcPts val="0"/>
                        </a:spcAft>
                      </a:pPr>
                      <a:r>
                        <a:rPr lang="en-US" sz="2000" dirty="0">
                          <a:effectLst/>
                        </a:rPr>
                        <a:t> 22.92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5.60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4.09</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115.76</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36347412"/>
                  </a:ext>
                </a:extLst>
              </a:tr>
              <a:tr h="386572">
                <a:tc>
                  <a:txBody>
                    <a:bodyPr/>
                    <a:lstStyle/>
                    <a:p>
                      <a:pPr algn="ctr"/>
                      <a:r>
                        <a:rPr lang="fr-FR" sz="2000" b="1" dirty="0"/>
                        <a:t>C80</a:t>
                      </a:r>
                    </a:p>
                  </a:txBody>
                  <a:tcPr/>
                </a:tc>
                <a:tc>
                  <a:txBody>
                    <a:bodyPr/>
                    <a:lstStyle/>
                    <a:p>
                      <a:pPr marL="0" marR="0" lvl="0" indent="0" algn="ctr" defTabSz="1889973"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Arial" panose="020B0604020202020204" pitchFamily="34" charset="0"/>
                        </a:rPr>
                        <a:t>31.42</a:t>
                      </a:r>
                    </a:p>
                  </a:txBody>
                  <a:tcPr marL="68580" marR="68580" marT="0" marB="0"/>
                </a:tc>
                <a:tc>
                  <a:txBody>
                    <a:bodyPr/>
                    <a:lstStyle/>
                    <a:p>
                      <a:pPr algn="l">
                        <a:lnSpc>
                          <a:spcPct val="107000"/>
                        </a:lnSpc>
                        <a:spcAft>
                          <a:spcPts val="0"/>
                        </a:spcAft>
                      </a:pPr>
                      <a:r>
                        <a:rPr lang="en-US" sz="2000" dirty="0">
                          <a:effectLst/>
                        </a:rPr>
                        <a:t> 26.52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4.90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5.41</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101.94</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82721225"/>
                  </a:ext>
                </a:extLst>
              </a:tr>
              <a:tr h="386572">
                <a:tc>
                  <a:txBody>
                    <a:bodyPr/>
                    <a:lstStyle/>
                    <a:p>
                      <a:pPr algn="ctr"/>
                      <a:r>
                        <a:rPr lang="fr-FR" sz="2000" b="1" dirty="0"/>
                        <a:t>ROB</a:t>
                      </a:r>
                    </a:p>
                  </a:txBody>
                  <a:tcPr/>
                </a:tc>
                <a:tc>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Arial" panose="020B0604020202020204" pitchFamily="34" charset="0"/>
                        </a:rPr>
                        <a:t>21.87 </a:t>
                      </a:r>
                    </a:p>
                  </a:txBody>
                  <a:tcPr marL="68580" marR="68580" marT="0" marB="0"/>
                </a:tc>
                <a:tc>
                  <a:txBody>
                    <a:bodyPr/>
                    <a:lstStyle/>
                    <a:p>
                      <a:pPr algn="l">
                        <a:lnSpc>
                          <a:spcPct val="107000"/>
                        </a:lnSpc>
                        <a:spcAft>
                          <a:spcPts val="0"/>
                        </a:spcAft>
                      </a:pPr>
                      <a:r>
                        <a:rPr lang="en-US" sz="2000" dirty="0">
                          <a:effectLst/>
                        </a:rPr>
                        <a:t> 17.90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5.97</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4.50</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0"/>
                        </a:spcAft>
                      </a:pPr>
                      <a:r>
                        <a:rPr lang="en-US" sz="2000" dirty="0">
                          <a:effectLst/>
                        </a:rPr>
                        <a:t> 113.52</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71652120"/>
                  </a:ext>
                </a:extLst>
              </a:tr>
            </a:tbl>
          </a:graphicData>
        </a:graphic>
      </p:graphicFrame>
      <p:sp>
        <p:nvSpPr>
          <p:cNvPr id="10" name="Rectangle 9">
            <a:extLst>
              <a:ext uri="{FF2B5EF4-FFF2-40B4-BE49-F238E27FC236}">
                <a16:creationId xmlns:a16="http://schemas.microsoft.com/office/drawing/2014/main" id="{96DBD847-0C72-4DB6-8AE3-717730C0196C}"/>
              </a:ext>
            </a:extLst>
          </p:cNvPr>
          <p:cNvSpPr/>
          <p:nvPr/>
        </p:nvSpPr>
        <p:spPr>
          <a:xfrm>
            <a:off x="13055818" y="28607551"/>
            <a:ext cx="11344576" cy="2677656"/>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	Despite high amounts of reducing sugars and amino acids, only minor Maillard browning effects were found both for concentrates produced by vacuum evaporation at Lab-scale and open pan system. In particular, basically advanced Maillard reaction products detectable at 420 nm were only observed in conventional concentrate products at 90°C and traditional Jam. Moreover, acceptable overall pigment and proline retention proved the viability for industrial cactus pear juice </a:t>
            </a:r>
            <a:r>
              <a:rPr lang="fr-FR" sz="2400" dirty="0" err="1">
                <a:latin typeface="Times New Roman" panose="02020603050405020304" pitchFamily="18" charset="0"/>
                <a:cs typeface="Times New Roman" panose="02020603050405020304" pitchFamily="18" charset="0"/>
              </a:rPr>
              <a:t>processing</a:t>
            </a:r>
            <a:r>
              <a:rPr lang="fr-FR" sz="2400" dirty="0">
                <a:latin typeface="Times New Roman" panose="02020603050405020304" pitchFamily="18" charset="0"/>
                <a:cs typeface="Times New Roman" panose="02020603050405020304" pitchFamily="18" charset="0"/>
              </a:rPr>
              <a:t>.</a:t>
            </a:r>
          </a:p>
          <a:p>
            <a:pPr algn="just"/>
            <a:endParaRPr lang="fr-FR" sz="2400" dirty="0">
              <a:latin typeface="Times New Roman" panose="02020603050405020304" pitchFamily="18" charset="0"/>
              <a:cs typeface="Times New Roman" panose="02020603050405020304" pitchFamily="18" charset="0"/>
            </a:endParaRPr>
          </a:p>
        </p:txBody>
      </p:sp>
      <p:grpSp>
        <p:nvGrpSpPr>
          <p:cNvPr id="18" name="Groupe 17">
            <a:extLst>
              <a:ext uri="{FF2B5EF4-FFF2-40B4-BE49-F238E27FC236}">
                <a16:creationId xmlns:a16="http://schemas.microsoft.com/office/drawing/2014/main" id="{FD44DE80-DA6A-4E53-BCBD-91E2F727FDEF}"/>
              </a:ext>
            </a:extLst>
          </p:cNvPr>
          <p:cNvGrpSpPr/>
          <p:nvPr/>
        </p:nvGrpSpPr>
        <p:grpSpPr>
          <a:xfrm>
            <a:off x="19499575" y="2845944"/>
            <a:ext cx="5322064" cy="1996934"/>
            <a:chOff x="3993206" y="14087036"/>
            <a:chExt cx="4085632" cy="1270313"/>
          </a:xfrm>
        </p:grpSpPr>
        <p:sp>
          <p:nvSpPr>
            <p:cNvPr id="15" name="ZoneTexte 14">
              <a:extLst>
                <a:ext uri="{FF2B5EF4-FFF2-40B4-BE49-F238E27FC236}">
                  <a16:creationId xmlns:a16="http://schemas.microsoft.com/office/drawing/2014/main" id="{B6EA6713-03B1-4721-8103-EEB6AF8CD378}"/>
                </a:ext>
              </a:extLst>
            </p:cNvPr>
            <p:cNvSpPr txBox="1"/>
            <p:nvPr/>
          </p:nvSpPr>
          <p:spPr>
            <a:xfrm>
              <a:off x="5174118" y="14315335"/>
              <a:ext cx="2904720" cy="733131"/>
            </a:xfrm>
            <a:prstGeom prst="rect">
              <a:avLst/>
            </a:prstGeom>
            <a:solidFill>
              <a:schemeClr val="bg1"/>
            </a:solidFill>
          </p:spPr>
          <p:txBody>
            <a:bodyPr wrap="square" rtlCol="0">
              <a:spAutoFit/>
            </a:bodyPr>
            <a:lstStyle/>
            <a:p>
              <a:r>
                <a:rPr lang="fr-FR" sz="2200" b="1" dirty="0">
                  <a:solidFill>
                    <a:srgbClr val="E62C00"/>
                  </a:solidFill>
                </a:rPr>
                <a:t>Centro </a:t>
              </a:r>
            </a:p>
            <a:p>
              <a:r>
                <a:rPr lang="fr-FR" sz="2200" b="1" dirty="0">
                  <a:solidFill>
                    <a:srgbClr val="E62C00"/>
                  </a:solidFill>
                </a:rPr>
                <a:t>di </a:t>
              </a:r>
              <a:r>
                <a:rPr lang="fr-FR" sz="2200" b="1" dirty="0" err="1">
                  <a:solidFill>
                    <a:srgbClr val="E62C00"/>
                  </a:solidFill>
                </a:rPr>
                <a:t>Ricerca</a:t>
              </a:r>
              <a:r>
                <a:rPr lang="fr-FR" sz="2200" b="1" dirty="0">
                  <a:solidFill>
                    <a:srgbClr val="E62C00"/>
                  </a:solidFill>
                </a:rPr>
                <a:t> </a:t>
              </a:r>
              <a:r>
                <a:rPr lang="fr-FR" sz="2200" b="1" dirty="0" err="1">
                  <a:solidFill>
                    <a:srgbClr val="E62C00"/>
                  </a:solidFill>
                </a:rPr>
                <a:t>Interdipartimentale</a:t>
              </a:r>
              <a:endParaRPr lang="fr-FR" sz="2200" b="1" dirty="0">
                <a:solidFill>
                  <a:srgbClr val="E62C00"/>
                </a:solidFill>
              </a:endParaRPr>
            </a:p>
            <a:p>
              <a:r>
                <a:rPr lang="fr-FR" sz="2400" b="1" dirty="0">
                  <a:solidFill>
                    <a:schemeClr val="bg1">
                      <a:lumMod val="50000"/>
                    </a:schemeClr>
                  </a:solidFill>
                </a:rPr>
                <a:t>BIOGEST-SITEIA</a:t>
              </a:r>
            </a:p>
          </p:txBody>
        </p:sp>
        <p:pic>
          <p:nvPicPr>
            <p:cNvPr id="16" name="Image 15">
              <a:extLst>
                <a:ext uri="{FF2B5EF4-FFF2-40B4-BE49-F238E27FC236}">
                  <a16:creationId xmlns:a16="http://schemas.microsoft.com/office/drawing/2014/main" id="{40F401FA-54C0-4FAA-B351-9D18414D2E56}"/>
                </a:ext>
              </a:extLst>
            </p:cNvPr>
            <p:cNvPicPr>
              <a:picLocks noChangeAspect="1"/>
            </p:cNvPicPr>
            <p:nvPr/>
          </p:nvPicPr>
          <p:blipFill rotWithShape="1">
            <a:blip r:embed="rId5"/>
            <a:srcRect r="81304"/>
            <a:stretch/>
          </p:blipFill>
          <p:spPr>
            <a:xfrm>
              <a:off x="3993206" y="14087036"/>
              <a:ext cx="1196924" cy="1270313"/>
            </a:xfrm>
            <a:prstGeom prst="rect">
              <a:avLst/>
            </a:prstGeom>
          </p:spPr>
        </p:pic>
      </p:grpSp>
      <p:pic>
        <p:nvPicPr>
          <p:cNvPr id="13" name="Image 12">
            <a:extLst>
              <a:ext uri="{FF2B5EF4-FFF2-40B4-BE49-F238E27FC236}">
                <a16:creationId xmlns:a16="http://schemas.microsoft.com/office/drawing/2014/main" id="{6ACE0795-9A83-4F39-85DC-D27CB60D394D}"/>
              </a:ext>
            </a:extLst>
          </p:cNvPr>
          <p:cNvPicPr>
            <a:picLocks noChangeAspect="1"/>
          </p:cNvPicPr>
          <p:nvPr/>
        </p:nvPicPr>
        <p:blipFill rotWithShape="1">
          <a:blip r:embed="rId6"/>
          <a:srcRect r="7184"/>
          <a:stretch/>
        </p:blipFill>
        <p:spPr>
          <a:xfrm>
            <a:off x="373870" y="797806"/>
            <a:ext cx="2826531" cy="1418689"/>
          </a:xfrm>
          <a:prstGeom prst="rect">
            <a:avLst/>
          </a:prstGeom>
        </p:spPr>
      </p:pic>
      <p:sp>
        <p:nvSpPr>
          <p:cNvPr id="40" name="TextBox 14">
            <a:extLst>
              <a:ext uri="{FF2B5EF4-FFF2-40B4-BE49-F238E27FC236}">
                <a16:creationId xmlns:a16="http://schemas.microsoft.com/office/drawing/2014/main" id="{ACDF2AEB-054F-4BB7-806C-7F0CC6AAF5FC}"/>
              </a:ext>
            </a:extLst>
          </p:cNvPr>
          <p:cNvSpPr txBox="1"/>
          <p:nvPr/>
        </p:nvSpPr>
        <p:spPr bwMode="auto">
          <a:xfrm>
            <a:off x="419684" y="6035839"/>
            <a:ext cx="11741378" cy="6555641"/>
          </a:xfrm>
          <a:prstGeom prst="rect">
            <a:avLst/>
          </a:prstGeom>
          <a:noFill/>
          <a:ln w="76200">
            <a:noFill/>
            <a:miter lim="800000"/>
            <a:headEnd/>
            <a:tailEnd/>
          </a:ln>
        </p:spPr>
        <p:txBody>
          <a:bodyPr wrap="square" rtlCol="0" anchor="ctr" anchorCtr="1">
            <a:spAutoFit/>
          </a:bodyPr>
          <a:lstStyle/>
          <a:p>
            <a:pPr marL="180000" algn="just">
              <a:spcBef>
                <a:spcPts val="600"/>
              </a:spcBef>
            </a:pPr>
            <a:r>
              <a:rPr lang="en-US" sz="2800" i="1" dirty="0">
                <a:latin typeface="Times New Roman" pitchFamily="18" charset="0"/>
                <a:cs typeface="Times New Roman" pitchFamily="18" charset="0"/>
              </a:rPr>
              <a:t>	Opuntia </a:t>
            </a:r>
            <a:r>
              <a:rPr lang="en-US" sz="2800" i="1" dirty="0" err="1">
                <a:latin typeface="Times New Roman" pitchFamily="18" charset="0"/>
                <a:cs typeface="Times New Roman" pitchFamily="18" charset="0"/>
              </a:rPr>
              <a:t>ficus</a:t>
            </a:r>
            <a:r>
              <a:rPr lang="en-US" sz="2800" i="1" dirty="0">
                <a:latin typeface="Times New Roman" pitchFamily="18" charset="0"/>
                <a:cs typeface="Times New Roman" pitchFamily="18" charset="0"/>
              </a:rPr>
              <a:t> </a:t>
            </a:r>
            <a:r>
              <a:rPr lang="en-US" sz="2800" i="1" dirty="0" err="1">
                <a:latin typeface="Times New Roman" pitchFamily="18" charset="0"/>
                <a:cs typeface="Times New Roman" pitchFamily="18" charset="0"/>
              </a:rPr>
              <a:t>indica</a:t>
            </a:r>
            <a:r>
              <a:rPr lang="en-US" sz="2800" i="1" dirty="0">
                <a:latin typeface="Times New Roman" pitchFamily="18" charset="0"/>
                <a:cs typeface="Times New Roman" pitchFamily="18" charset="0"/>
              </a:rPr>
              <a:t> </a:t>
            </a:r>
            <a:r>
              <a:rPr lang="en-US" sz="2800" dirty="0">
                <a:latin typeface="Times New Roman" pitchFamily="18" charset="0"/>
                <a:cs typeface="Times New Roman" pitchFamily="18" charset="0"/>
              </a:rPr>
              <a:t>fruit is an expanded plant grown in Tunisia. This plant represent an untapped potential at industrial level. In view of this, the production of concentrated prickly pear juices is the best way to benefit from it’s high biological activity. This process allow the inclusion of this fruit In novel health promoting food products. </a:t>
            </a:r>
            <a:endParaRPr lang="en-US" sz="2800" dirty="0">
              <a:latin typeface="AdvTT5843c571"/>
              <a:ea typeface="Calibri" panose="020F0502020204030204" pitchFamily="34" charset="0"/>
              <a:cs typeface="AdvTT5843c571"/>
            </a:endParaRPr>
          </a:p>
          <a:p>
            <a:r>
              <a:rPr lang="en-US" sz="2800" dirty="0"/>
              <a:t>	</a:t>
            </a:r>
          </a:p>
          <a:p>
            <a:endParaRPr lang="en-US" sz="2800" dirty="0"/>
          </a:p>
          <a:p>
            <a:endParaRPr lang="en-US" sz="2800" dirty="0"/>
          </a:p>
          <a:p>
            <a:endParaRPr lang="en-US" sz="2800" dirty="0"/>
          </a:p>
          <a:p>
            <a:endParaRPr lang="en-US" sz="2800" dirty="0"/>
          </a:p>
          <a:p>
            <a:endParaRPr lang="en-US" sz="2800" dirty="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sym typeface="Wingdings" panose="05000000000000000000" pitchFamily="2" charset="2"/>
            </a:endParaRPr>
          </a:p>
          <a:p>
            <a:pPr algn="just"/>
            <a:r>
              <a:rPr lang="en-US" sz="2800" dirty="0">
                <a:solidFill>
                  <a:schemeClr val="tx1">
                    <a:lumMod val="50000"/>
                    <a:lumOff val="50000"/>
                  </a:schemeClr>
                </a:solidFill>
                <a:latin typeface="Times New Roman" pitchFamily="18" charset="0"/>
                <a:cs typeface="Times New Roman" pitchFamily="18" charset="0"/>
                <a:sym typeface="Wingdings" panose="05000000000000000000" pitchFamily="2" charset="2"/>
              </a:rPr>
              <a:t>      </a:t>
            </a:r>
            <a:r>
              <a:rPr lang="en-US" sz="2800" dirty="0">
                <a:latin typeface="Times New Roman" pitchFamily="18" charset="0"/>
                <a:cs typeface="Times New Roman" pitchFamily="18" charset="0"/>
              </a:rPr>
              <a:t>This study aimed to investigate the effect of different thermal process concentration on some physical parameters of juice and biochemical compounds retention as Proline, </a:t>
            </a:r>
            <a:r>
              <a:rPr lang="en-US" sz="2800" dirty="0" err="1">
                <a:latin typeface="Times New Roman" pitchFamily="18" charset="0"/>
                <a:cs typeface="Times New Roman" pitchFamily="18" charset="0"/>
              </a:rPr>
              <a:t>betalains</a:t>
            </a:r>
            <a:r>
              <a:rPr lang="en-US" sz="2800" dirty="0">
                <a:latin typeface="Times New Roman" pitchFamily="18" charset="0"/>
                <a:cs typeface="Times New Roman" pitchFamily="18" charset="0"/>
              </a:rPr>
              <a:t>, betaxanthins and HMF. </a:t>
            </a:r>
            <a:endParaRPr lang="en-US" sz="2800" dirty="0">
              <a:latin typeface="AdvTT5843c571"/>
              <a:ea typeface="Calibri" panose="020F0502020204030204" pitchFamily="34" charset="0"/>
              <a:cs typeface="AdvTT5843c571"/>
            </a:endParaRPr>
          </a:p>
        </p:txBody>
      </p:sp>
      <p:grpSp>
        <p:nvGrpSpPr>
          <p:cNvPr id="22" name="Groupe 21">
            <a:extLst>
              <a:ext uri="{FF2B5EF4-FFF2-40B4-BE49-F238E27FC236}">
                <a16:creationId xmlns:a16="http://schemas.microsoft.com/office/drawing/2014/main" id="{83D673FE-A68D-41C1-9EE0-156C284EF4E6}"/>
              </a:ext>
            </a:extLst>
          </p:cNvPr>
          <p:cNvGrpSpPr/>
          <p:nvPr/>
        </p:nvGrpSpPr>
        <p:grpSpPr>
          <a:xfrm rot="16200000">
            <a:off x="6631672" y="5602516"/>
            <a:ext cx="3076544" cy="8222583"/>
            <a:chOff x="7715301" y="10575667"/>
            <a:chExt cx="3529022" cy="5767636"/>
          </a:xfrm>
        </p:grpSpPr>
        <p:sp>
          <p:nvSpPr>
            <p:cNvPr id="24" name="Flèche : en arc 23">
              <a:extLst>
                <a:ext uri="{FF2B5EF4-FFF2-40B4-BE49-F238E27FC236}">
                  <a16:creationId xmlns:a16="http://schemas.microsoft.com/office/drawing/2014/main" id="{802B5ED7-6D2E-4EFB-9D11-4D3A0BB8E349}"/>
                </a:ext>
              </a:extLst>
            </p:cNvPr>
            <p:cNvSpPr/>
            <p:nvPr/>
          </p:nvSpPr>
          <p:spPr>
            <a:xfrm>
              <a:off x="8486155" y="10575667"/>
              <a:ext cx="2758168" cy="2758587"/>
            </a:xfrm>
            <a:prstGeom prst="circularArrow">
              <a:avLst>
                <a:gd name="adj1" fmla="val 10980"/>
                <a:gd name="adj2" fmla="val 1142322"/>
                <a:gd name="adj3" fmla="val 4500000"/>
                <a:gd name="adj4" fmla="val 10800000"/>
                <a:gd name="adj5" fmla="val 125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GB"/>
            </a:p>
          </p:txBody>
        </p:sp>
        <p:sp>
          <p:nvSpPr>
            <p:cNvPr id="26" name="Forme libre : forme 25">
              <a:extLst>
                <a:ext uri="{FF2B5EF4-FFF2-40B4-BE49-F238E27FC236}">
                  <a16:creationId xmlns:a16="http://schemas.microsoft.com/office/drawing/2014/main" id="{DDE08C57-97BE-4672-BE64-D37C304F2653}"/>
                </a:ext>
              </a:extLst>
            </p:cNvPr>
            <p:cNvSpPr/>
            <p:nvPr/>
          </p:nvSpPr>
          <p:spPr>
            <a:xfrm rot="5400000">
              <a:off x="9116095" y="11391848"/>
              <a:ext cx="1532660" cy="766146"/>
            </a:xfrm>
            <a:custGeom>
              <a:avLst/>
              <a:gdLst>
                <a:gd name="connsiteX0" fmla="*/ 0 w 1532660"/>
                <a:gd name="connsiteY0" fmla="*/ 0 h 766146"/>
                <a:gd name="connsiteX1" fmla="*/ 1532660 w 1532660"/>
                <a:gd name="connsiteY1" fmla="*/ 0 h 766146"/>
                <a:gd name="connsiteX2" fmla="*/ 1532660 w 1532660"/>
                <a:gd name="connsiteY2" fmla="*/ 766146 h 766146"/>
                <a:gd name="connsiteX3" fmla="*/ 0 w 1532660"/>
                <a:gd name="connsiteY3" fmla="*/ 766146 h 766146"/>
                <a:gd name="connsiteX4" fmla="*/ 0 w 1532660"/>
                <a:gd name="connsiteY4" fmla="*/ 0 h 766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660" h="766146">
                  <a:moveTo>
                    <a:pt x="0" y="0"/>
                  </a:moveTo>
                  <a:lnTo>
                    <a:pt x="1532660" y="0"/>
                  </a:lnTo>
                  <a:lnTo>
                    <a:pt x="1532660" y="766146"/>
                  </a:lnTo>
                  <a:lnTo>
                    <a:pt x="0" y="7661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255" tIns="8254" rIns="8255" bIns="8255" numCol="1" spcCol="1270" anchor="ctr" anchorCtr="0">
              <a:noAutofit/>
            </a:bodyPr>
            <a:lstStyle/>
            <a:p>
              <a:pPr marL="0" lvl="0" indent="0" algn="ctr" defTabSz="577850">
                <a:lnSpc>
                  <a:spcPct val="90000"/>
                </a:lnSpc>
                <a:spcBef>
                  <a:spcPct val="0"/>
                </a:spcBef>
                <a:spcAft>
                  <a:spcPct val="35000"/>
                </a:spcAft>
                <a:buNone/>
              </a:pPr>
              <a:r>
                <a:rPr lang="fr-FR" sz="2000" kern="1200" dirty="0"/>
                <a:t> </a:t>
              </a:r>
            </a:p>
          </p:txBody>
        </p:sp>
        <p:sp>
          <p:nvSpPr>
            <p:cNvPr id="27" name="Forme 26">
              <a:extLst>
                <a:ext uri="{FF2B5EF4-FFF2-40B4-BE49-F238E27FC236}">
                  <a16:creationId xmlns:a16="http://schemas.microsoft.com/office/drawing/2014/main" id="{5C182C8A-0D35-4E75-B199-DDD38383E87B}"/>
                </a:ext>
              </a:extLst>
            </p:cNvPr>
            <p:cNvSpPr/>
            <p:nvPr/>
          </p:nvSpPr>
          <p:spPr>
            <a:xfrm rot="21180000">
              <a:off x="7715301" y="12231642"/>
              <a:ext cx="2758168" cy="2758587"/>
            </a:xfrm>
            <a:prstGeom prst="leftCircularArrow">
              <a:avLst>
                <a:gd name="adj1" fmla="val 10980"/>
                <a:gd name="adj2" fmla="val 1142322"/>
                <a:gd name="adj3" fmla="val 6300000"/>
                <a:gd name="adj4" fmla="val 18900000"/>
                <a:gd name="adj5" fmla="val 125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fr-FR" dirty="0"/>
            </a:p>
          </p:txBody>
        </p:sp>
        <p:sp>
          <p:nvSpPr>
            <p:cNvPr id="28" name="Forme libre : forme 27">
              <a:extLst>
                <a:ext uri="{FF2B5EF4-FFF2-40B4-BE49-F238E27FC236}">
                  <a16:creationId xmlns:a16="http://schemas.microsoft.com/office/drawing/2014/main" id="{DFB310F7-7262-4A8A-BB52-036922EE25D6}"/>
                </a:ext>
              </a:extLst>
            </p:cNvPr>
            <p:cNvSpPr/>
            <p:nvPr/>
          </p:nvSpPr>
          <p:spPr>
            <a:xfrm rot="5400000">
              <a:off x="8022709" y="13022105"/>
              <a:ext cx="1532660" cy="766146"/>
            </a:xfrm>
            <a:custGeom>
              <a:avLst/>
              <a:gdLst>
                <a:gd name="connsiteX0" fmla="*/ 0 w 1532660"/>
                <a:gd name="connsiteY0" fmla="*/ 0 h 766146"/>
                <a:gd name="connsiteX1" fmla="*/ 1532660 w 1532660"/>
                <a:gd name="connsiteY1" fmla="*/ 0 h 766146"/>
                <a:gd name="connsiteX2" fmla="*/ 1532660 w 1532660"/>
                <a:gd name="connsiteY2" fmla="*/ 766146 h 766146"/>
                <a:gd name="connsiteX3" fmla="*/ 0 w 1532660"/>
                <a:gd name="connsiteY3" fmla="*/ 766146 h 766146"/>
                <a:gd name="connsiteX4" fmla="*/ 0 w 1532660"/>
                <a:gd name="connsiteY4" fmla="*/ 0 h 766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660" h="766146">
                  <a:moveTo>
                    <a:pt x="0" y="0"/>
                  </a:moveTo>
                  <a:lnTo>
                    <a:pt x="1532660" y="0"/>
                  </a:lnTo>
                  <a:lnTo>
                    <a:pt x="1532660" y="766146"/>
                  </a:lnTo>
                  <a:lnTo>
                    <a:pt x="0" y="7661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2000" kern="1200" dirty="0"/>
                <a:t>Maillard </a:t>
              </a:r>
              <a:r>
                <a:rPr lang="fr-FR" sz="2000" kern="1200" dirty="0" err="1"/>
                <a:t>reactions</a:t>
              </a:r>
              <a:endParaRPr lang="fr-FR" sz="2000" kern="1200" dirty="0"/>
            </a:p>
            <a:p>
              <a:pPr marL="0" lvl="0" indent="0" algn="ctr" defTabSz="577850">
                <a:lnSpc>
                  <a:spcPct val="90000"/>
                </a:lnSpc>
                <a:spcBef>
                  <a:spcPct val="0"/>
                </a:spcBef>
                <a:spcAft>
                  <a:spcPct val="35000"/>
                </a:spcAft>
                <a:buNone/>
              </a:pPr>
              <a:r>
                <a:rPr lang="fr-FR" sz="2000" dirty="0"/>
                <a:t>Sugar-</a:t>
              </a:r>
              <a:r>
                <a:rPr lang="fr-FR" sz="2000" dirty="0" err="1"/>
                <a:t>amino</a:t>
              </a:r>
              <a:r>
                <a:rPr lang="fr-FR" sz="2000" dirty="0"/>
                <a:t> </a:t>
              </a:r>
              <a:r>
                <a:rPr lang="fr-FR" sz="2000" dirty="0" err="1"/>
                <a:t>acids</a:t>
              </a:r>
              <a:endParaRPr lang="fr-FR" sz="2000" dirty="0"/>
            </a:p>
            <a:p>
              <a:pPr lvl="0" algn="ctr" defTabSz="577850">
                <a:lnSpc>
                  <a:spcPct val="90000"/>
                </a:lnSpc>
                <a:spcBef>
                  <a:spcPct val="0"/>
                </a:spcBef>
                <a:spcAft>
                  <a:spcPct val="35000"/>
                </a:spcAft>
              </a:pPr>
              <a:r>
                <a:rPr lang="fr-FR" sz="2000" dirty="0" err="1"/>
                <a:t>Betalains</a:t>
              </a:r>
              <a:r>
                <a:rPr lang="fr-FR" sz="2000" dirty="0"/>
                <a:t> contents</a:t>
              </a:r>
            </a:p>
            <a:p>
              <a:pPr marL="0" lvl="0" indent="0" algn="ctr" defTabSz="577850">
                <a:lnSpc>
                  <a:spcPct val="90000"/>
                </a:lnSpc>
                <a:spcBef>
                  <a:spcPct val="0"/>
                </a:spcBef>
                <a:spcAft>
                  <a:spcPct val="35000"/>
                </a:spcAft>
                <a:buNone/>
              </a:pPr>
              <a:endParaRPr lang="fr-FR" sz="2000" kern="1200" dirty="0"/>
            </a:p>
          </p:txBody>
        </p:sp>
        <p:sp>
          <p:nvSpPr>
            <p:cNvPr id="32" name="Arc plein 31">
              <a:extLst>
                <a:ext uri="{FF2B5EF4-FFF2-40B4-BE49-F238E27FC236}">
                  <a16:creationId xmlns:a16="http://schemas.microsoft.com/office/drawing/2014/main" id="{0ADF0822-D30D-484F-A2E3-05A62C1802E1}"/>
                </a:ext>
              </a:extLst>
            </p:cNvPr>
            <p:cNvSpPr/>
            <p:nvPr/>
          </p:nvSpPr>
          <p:spPr>
            <a:xfrm rot="21480000">
              <a:off x="8707508" y="13972661"/>
              <a:ext cx="2369693" cy="2370642"/>
            </a:xfrm>
            <a:prstGeom prst="blockArc">
              <a:avLst>
                <a:gd name="adj1" fmla="val 13500000"/>
                <a:gd name="adj2" fmla="val 10800000"/>
                <a:gd name="adj3" fmla="val 1274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GB"/>
            </a:p>
          </p:txBody>
        </p:sp>
        <p:sp>
          <p:nvSpPr>
            <p:cNvPr id="33" name="Forme libre : forme 32">
              <a:extLst>
                <a:ext uri="{FF2B5EF4-FFF2-40B4-BE49-F238E27FC236}">
                  <a16:creationId xmlns:a16="http://schemas.microsoft.com/office/drawing/2014/main" id="{5AD66737-130A-4825-852B-1BD588292181}"/>
                </a:ext>
              </a:extLst>
            </p:cNvPr>
            <p:cNvSpPr/>
            <p:nvPr/>
          </p:nvSpPr>
          <p:spPr>
            <a:xfrm rot="5400000">
              <a:off x="9080918" y="14651311"/>
              <a:ext cx="1519420" cy="1100191"/>
            </a:xfrm>
            <a:custGeom>
              <a:avLst/>
              <a:gdLst>
                <a:gd name="connsiteX0" fmla="*/ 0 w 1532660"/>
                <a:gd name="connsiteY0" fmla="*/ 0 h 766146"/>
                <a:gd name="connsiteX1" fmla="*/ 1532660 w 1532660"/>
                <a:gd name="connsiteY1" fmla="*/ 0 h 766146"/>
                <a:gd name="connsiteX2" fmla="*/ 1532660 w 1532660"/>
                <a:gd name="connsiteY2" fmla="*/ 766146 h 766146"/>
                <a:gd name="connsiteX3" fmla="*/ 0 w 1532660"/>
                <a:gd name="connsiteY3" fmla="*/ 766146 h 766146"/>
                <a:gd name="connsiteX4" fmla="*/ 0 w 1532660"/>
                <a:gd name="connsiteY4" fmla="*/ 0 h 766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660" h="766146">
                  <a:moveTo>
                    <a:pt x="0" y="0"/>
                  </a:moveTo>
                  <a:lnTo>
                    <a:pt x="1532660" y="0"/>
                  </a:lnTo>
                  <a:lnTo>
                    <a:pt x="1532660" y="766146"/>
                  </a:lnTo>
                  <a:lnTo>
                    <a:pt x="0" y="7661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fr-FR" sz="2000" dirty="0"/>
                <a:t>Pigment </a:t>
              </a:r>
              <a:r>
                <a:rPr lang="fr-FR" sz="2000" dirty="0" err="1"/>
                <a:t>decline</a:t>
              </a:r>
              <a:r>
                <a:rPr lang="fr-FR" sz="2000" dirty="0"/>
                <a:t> </a:t>
              </a:r>
              <a:r>
                <a:rPr lang="fr-FR" sz="2000" dirty="0" err="1"/>
                <a:t>colour</a:t>
              </a:r>
              <a:r>
                <a:rPr lang="fr-FR" sz="2000" dirty="0"/>
                <a:t> </a:t>
              </a:r>
              <a:r>
                <a:rPr lang="fr-FR" sz="2000" dirty="0" err="1"/>
                <a:t>parameters</a:t>
              </a:r>
              <a:r>
                <a:rPr lang="fr-FR" sz="2000" dirty="0"/>
                <a:t> </a:t>
              </a:r>
              <a:r>
                <a:rPr lang="fr-FR" sz="2000" kern="1200" dirty="0"/>
                <a:t>browning indices and  HMF</a:t>
              </a:r>
            </a:p>
          </p:txBody>
        </p:sp>
      </p:grpSp>
      <p:pic>
        <p:nvPicPr>
          <p:cNvPr id="1026" name="Picture 2" descr="Résultat de recherche d'images pour &quot;process&quot;">
            <a:extLst>
              <a:ext uri="{FF2B5EF4-FFF2-40B4-BE49-F238E27FC236}">
                <a16:creationId xmlns:a16="http://schemas.microsoft.com/office/drawing/2014/main" id="{BB503822-8917-44C3-910A-EC2F4E4D40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2019556">
            <a:off x="531441" y="8736574"/>
            <a:ext cx="1787044" cy="1787044"/>
          </a:xfrm>
          <a:prstGeom prst="rect">
            <a:avLst/>
          </a:prstGeom>
          <a:noFill/>
          <a:extLst>
            <a:ext uri="{909E8E84-426E-40DD-AFC4-6F175D3DCCD1}">
              <a14:hiddenFill xmlns:a14="http://schemas.microsoft.com/office/drawing/2010/main">
                <a:solidFill>
                  <a:srgbClr val="FFFFFF"/>
                </a:solidFill>
              </a14:hiddenFill>
            </a:ext>
          </a:extLst>
        </p:spPr>
      </p:pic>
      <p:sp>
        <p:nvSpPr>
          <p:cNvPr id="43" name="Flèche : droite rayée 42">
            <a:extLst>
              <a:ext uri="{FF2B5EF4-FFF2-40B4-BE49-F238E27FC236}">
                <a16:creationId xmlns:a16="http://schemas.microsoft.com/office/drawing/2014/main" id="{8E542CD4-8046-491B-B29D-2BF0796F63F8}"/>
              </a:ext>
            </a:extLst>
          </p:cNvPr>
          <p:cNvSpPr/>
          <p:nvPr/>
        </p:nvSpPr>
        <p:spPr>
          <a:xfrm>
            <a:off x="2596650" y="9256065"/>
            <a:ext cx="1372838" cy="398967"/>
          </a:xfrm>
          <a:prstGeom prst="stripedRightArrow">
            <a:avLst>
              <a:gd name="adj1" fmla="val 100000"/>
              <a:gd name="adj2" fmla="val 15052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grpSp>
        <p:nvGrpSpPr>
          <p:cNvPr id="61" name="Groupe 60">
            <a:extLst>
              <a:ext uri="{FF2B5EF4-FFF2-40B4-BE49-F238E27FC236}">
                <a16:creationId xmlns:a16="http://schemas.microsoft.com/office/drawing/2014/main" id="{ADFBE542-13AA-4C66-BE88-F8F1DC41149C}"/>
              </a:ext>
            </a:extLst>
          </p:cNvPr>
          <p:cNvGrpSpPr/>
          <p:nvPr/>
        </p:nvGrpSpPr>
        <p:grpSpPr>
          <a:xfrm>
            <a:off x="253647" y="12831613"/>
            <a:ext cx="12341966" cy="10926495"/>
            <a:chOff x="253647" y="12831613"/>
            <a:chExt cx="12341966" cy="10926495"/>
          </a:xfrm>
        </p:grpSpPr>
        <p:grpSp>
          <p:nvGrpSpPr>
            <p:cNvPr id="17" name="Groupe 16">
              <a:extLst>
                <a:ext uri="{FF2B5EF4-FFF2-40B4-BE49-F238E27FC236}">
                  <a16:creationId xmlns:a16="http://schemas.microsoft.com/office/drawing/2014/main" id="{ECED936F-3033-4FC5-ADD2-3644BB13642E}"/>
                </a:ext>
              </a:extLst>
            </p:cNvPr>
            <p:cNvGrpSpPr/>
            <p:nvPr/>
          </p:nvGrpSpPr>
          <p:grpSpPr>
            <a:xfrm>
              <a:off x="253647" y="12831613"/>
              <a:ext cx="12341966" cy="10926495"/>
              <a:chOff x="258021" y="16397570"/>
              <a:chExt cx="12341966" cy="10926495"/>
            </a:xfrm>
          </p:grpSpPr>
          <p:sp>
            <p:nvSpPr>
              <p:cNvPr id="25" name="Rectangle 24">
                <a:extLst>
                  <a:ext uri="{FF2B5EF4-FFF2-40B4-BE49-F238E27FC236}">
                    <a16:creationId xmlns:a16="http://schemas.microsoft.com/office/drawing/2014/main" id="{FFDAF119-1020-4DBA-AB2D-28E6839041CB}"/>
                  </a:ext>
                </a:extLst>
              </p:cNvPr>
              <p:cNvSpPr/>
              <p:nvPr/>
            </p:nvSpPr>
            <p:spPr>
              <a:xfrm>
                <a:off x="258021" y="16428775"/>
                <a:ext cx="12341966" cy="10895290"/>
              </a:xfrm>
              <a:prstGeom prst="rect">
                <a:avLst/>
              </a:prstGeom>
              <a:solidFill>
                <a:schemeClr val="bg1"/>
              </a:solidFill>
              <a:ln w="76200">
                <a:solidFill>
                  <a:srgbClr val="92D050"/>
                </a:solidFill>
              </a:ln>
            </p:spPr>
            <p:txBody>
              <a:bodyPr wrap="square">
                <a:spAutoFit/>
              </a:bodyPr>
              <a:lstStyle/>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fr-FR" dirty="0"/>
              </a:p>
              <a:p>
                <a:r>
                  <a:rPr lang="fr-FR" dirty="0"/>
                  <a:t> </a:t>
                </a:r>
              </a:p>
              <a:p>
                <a:endParaRPr lang="fr-FR" dirty="0"/>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Wingdings" panose="05000000000000000000" pitchFamily="2" charset="2"/>
                </a:endParaRPr>
              </a:p>
              <a:p>
                <a:endParaRPr lang="en-US" sz="2400" dirty="0">
                  <a:solidFill>
                    <a:srgbClr val="000000"/>
                  </a:solidFill>
                  <a:latin typeface="Times New Roman" panose="02020603050405020304" pitchFamily="18" charset="0"/>
                </a:endParaRPr>
              </a:p>
              <a:p>
                <a:endParaRPr lang="en-US" sz="2400" dirty="0">
                  <a:solidFill>
                    <a:srgbClr val="000000"/>
                  </a:solidFill>
                  <a:latin typeface="Times New Roman" panose="02020603050405020304" pitchFamily="18" charset="0"/>
                </a:endParaRPr>
              </a:p>
              <a:p>
                <a:pPr algn="just"/>
                <a:endParaRPr lang="en-US" sz="2400" dirty="0">
                  <a:latin typeface="Times New Roman" panose="02020603050405020304" pitchFamily="18" charset="0"/>
                  <a:ea typeface="Calibri" panose="020F050202020403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90630956-867D-4938-B25D-726C33604A61}"/>
                  </a:ext>
                </a:extLst>
              </p:cNvPr>
              <p:cNvSpPr/>
              <p:nvPr/>
            </p:nvSpPr>
            <p:spPr>
              <a:xfrm>
                <a:off x="1212510" y="16397570"/>
                <a:ext cx="10010273" cy="579600"/>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4400" b="1" dirty="0" err="1">
                    <a:solidFill>
                      <a:schemeClr val="tx1"/>
                    </a:solidFill>
                    <a:latin typeface="Lucida Calligraphy" panose="03010101010101010101" pitchFamily="66" charset="0"/>
                  </a:rPr>
                  <a:t>Methodology</a:t>
                </a:r>
                <a:endParaRPr lang="fr-FR" sz="4400" b="1" dirty="0">
                  <a:solidFill>
                    <a:schemeClr val="tx1"/>
                  </a:solidFill>
                  <a:latin typeface="Lucida Calligraphy" panose="03010101010101010101" pitchFamily="66" charset="0"/>
                </a:endParaRPr>
              </a:p>
            </p:txBody>
          </p:sp>
        </p:grpSp>
        <p:pic>
          <p:nvPicPr>
            <p:cNvPr id="6" name="Image 5">
              <a:extLst>
                <a:ext uri="{FF2B5EF4-FFF2-40B4-BE49-F238E27FC236}">
                  <a16:creationId xmlns:a16="http://schemas.microsoft.com/office/drawing/2014/main" id="{6400E015-C4C1-4F36-AD3D-2CAC55A5017D}"/>
                </a:ext>
              </a:extLst>
            </p:cNvPr>
            <p:cNvPicPr>
              <a:picLocks noChangeAspect="1"/>
            </p:cNvPicPr>
            <p:nvPr/>
          </p:nvPicPr>
          <p:blipFill rotWithShape="1">
            <a:blip r:embed="rId8"/>
            <a:srcRect l="8086" t="1246" r="2429" b="1594"/>
            <a:stretch/>
          </p:blipFill>
          <p:spPr>
            <a:xfrm>
              <a:off x="373452" y="13597524"/>
              <a:ext cx="6494619" cy="9602765"/>
            </a:xfrm>
            <a:prstGeom prst="rect">
              <a:avLst/>
            </a:prstGeom>
          </p:spPr>
        </p:pic>
        <p:sp>
          <p:nvSpPr>
            <p:cNvPr id="7" name="ZoneTexte 6">
              <a:extLst>
                <a:ext uri="{FF2B5EF4-FFF2-40B4-BE49-F238E27FC236}">
                  <a16:creationId xmlns:a16="http://schemas.microsoft.com/office/drawing/2014/main" id="{CF7A91C4-5E0F-4ECB-A16E-3C38E2CA4BA1}"/>
                </a:ext>
              </a:extLst>
            </p:cNvPr>
            <p:cNvSpPr txBox="1"/>
            <p:nvPr/>
          </p:nvSpPr>
          <p:spPr>
            <a:xfrm>
              <a:off x="5740066" y="13739741"/>
              <a:ext cx="6461892" cy="2462213"/>
            </a:xfrm>
            <a:prstGeom prst="rect">
              <a:avLst/>
            </a:prstGeom>
            <a:noFill/>
          </p:spPr>
          <p:txBody>
            <a:bodyPr wrap="square" rtlCol="0">
              <a:spAutoFit/>
            </a:bodyPr>
            <a:lstStyle/>
            <a:p>
              <a:pPr marL="342900" indent="-342900" algn="just">
                <a:buFont typeface="Wingdings" panose="05000000000000000000" pitchFamily="2" charset="2"/>
                <a:buChar char="Ø"/>
              </a:pPr>
              <a:r>
                <a:rPr lang="en-US" sz="2000" b="1" dirty="0">
                  <a:solidFill>
                    <a:srgbClr val="000000"/>
                  </a:solidFill>
                  <a:latin typeface="Times New Roman" panose="02020603050405020304" pitchFamily="18" charset="0"/>
                </a:rPr>
                <a:t>Fresh fruits </a:t>
              </a:r>
              <a:r>
                <a:rPr lang="en-US" sz="2000" i="1" dirty="0">
                  <a:solidFill>
                    <a:srgbClr val="000000"/>
                  </a:solidFill>
                  <a:latin typeface="Times New Roman" panose="02020603050405020304" pitchFamily="18" charset="0"/>
                </a:rPr>
                <a:t>Opuntia </a:t>
              </a:r>
              <a:r>
                <a:rPr lang="en-US" sz="2000" i="1" dirty="0" err="1">
                  <a:solidFill>
                    <a:srgbClr val="000000"/>
                  </a:solidFill>
                  <a:latin typeface="Times New Roman" panose="02020603050405020304" pitchFamily="18" charset="0"/>
                </a:rPr>
                <a:t>ficus</a:t>
              </a:r>
              <a:r>
                <a:rPr lang="en-US" sz="2000" i="1" dirty="0">
                  <a:solidFill>
                    <a:srgbClr val="000000"/>
                  </a:solidFill>
                  <a:latin typeface="Times New Roman" panose="02020603050405020304" pitchFamily="18" charset="0"/>
                </a:rPr>
                <a:t> </a:t>
              </a:r>
              <a:r>
                <a:rPr lang="en-US" sz="2000" i="1" dirty="0" err="1">
                  <a:solidFill>
                    <a:srgbClr val="000000"/>
                  </a:solidFill>
                  <a:latin typeface="Times New Roman" panose="02020603050405020304" pitchFamily="18" charset="0"/>
                </a:rPr>
                <a:t>india</a:t>
              </a:r>
              <a:r>
                <a:rPr lang="en-US" sz="2000" i="1" dirty="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growing in </a:t>
              </a:r>
              <a:r>
                <a:rPr lang="en-US" sz="2000" i="1" dirty="0" err="1">
                  <a:solidFill>
                    <a:srgbClr val="000000"/>
                  </a:solidFill>
                  <a:latin typeface="Times New Roman" panose="02020603050405020304" pitchFamily="18" charset="0"/>
                </a:rPr>
                <a:t>Zelfen</a:t>
              </a:r>
              <a:r>
                <a:rPr lang="en-US" sz="2000" i="1" dirty="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Region (</a:t>
              </a:r>
              <a:r>
                <a:rPr lang="en-US" sz="2000" i="1" dirty="0" err="1">
                  <a:solidFill>
                    <a:srgbClr val="000000"/>
                  </a:solidFill>
                  <a:latin typeface="Times New Roman" panose="02020603050405020304" pitchFamily="18" charset="0"/>
                </a:rPr>
                <a:t>Gassrine</a:t>
              </a:r>
              <a:r>
                <a:rPr lang="en-US" sz="2000" dirty="0">
                  <a:solidFill>
                    <a:srgbClr val="000000"/>
                  </a:solidFill>
                  <a:latin typeface="Times New Roman" panose="02020603050405020304" pitchFamily="18" charset="0"/>
                </a:rPr>
                <a:t>) were used. The pulp was ground by automatic juice extractor. </a:t>
              </a:r>
            </a:p>
            <a:p>
              <a:pPr algn="just"/>
              <a:endParaRPr lang="en-US" dirty="0">
                <a:solidFill>
                  <a:srgbClr val="000000"/>
                </a:solidFill>
                <a:latin typeface="Times New Roman" panose="02020603050405020304" pitchFamily="18" charset="0"/>
              </a:endParaRPr>
            </a:p>
            <a:p>
              <a:pPr marL="342900" indent="-342900" algn="just">
                <a:buFont typeface="Wingdings" panose="05000000000000000000" pitchFamily="2" charset="2"/>
                <a:buChar char="Ø"/>
              </a:pPr>
              <a:r>
                <a:rPr lang="en-US" sz="2000" b="1" dirty="0">
                  <a:solidFill>
                    <a:srgbClr val="000000"/>
                  </a:solidFill>
                  <a:latin typeface="Times New Roman" panose="02020603050405020304" pitchFamily="18" charset="0"/>
                </a:rPr>
                <a:t>Juice Concentration : </a:t>
              </a:r>
              <a:r>
                <a:rPr lang="en-US" sz="2000" dirty="0">
                  <a:solidFill>
                    <a:srgbClr val="000000"/>
                  </a:solidFill>
                  <a:latin typeface="Times New Roman" panose="02020603050405020304" pitchFamily="18" charset="0"/>
                </a:rPr>
                <a:t>Different heating process were employed </a:t>
              </a:r>
            </a:p>
            <a:p>
              <a:pPr algn="just"/>
              <a:endParaRPr lang="en-US" sz="1600" dirty="0">
                <a:solidFill>
                  <a:srgbClr val="000000"/>
                </a:solidFill>
                <a:latin typeface="Times New Roman" panose="02020603050405020304" pitchFamily="18" charset="0"/>
              </a:endParaRPr>
            </a:p>
            <a:p>
              <a:pPr marL="342900" indent="-342900" algn="just">
                <a:buFont typeface="Wingdings" panose="05000000000000000000" pitchFamily="2" charset="2"/>
                <a:buChar char="Ø"/>
              </a:pPr>
              <a:r>
                <a:rPr lang="en-US" sz="2000" b="1" dirty="0">
                  <a:solidFill>
                    <a:srgbClr val="000000"/>
                  </a:solidFill>
                  <a:latin typeface="Times New Roman" panose="02020603050405020304" pitchFamily="18" charset="0"/>
                </a:rPr>
                <a:t> The resulting products </a:t>
              </a:r>
              <a:r>
                <a:rPr lang="en-US" sz="2000" dirty="0">
                  <a:latin typeface="Times New Roman" panose="02020603050405020304" pitchFamily="18" charset="0"/>
                  <a:ea typeface="Calibri" panose="020F0502020204030204" pitchFamily="34" charset="0"/>
                  <a:cs typeface="Arial" panose="020B0604020202020204" pitchFamily="34" charset="0"/>
                </a:rPr>
                <a:t>were characterized in terms of: </a:t>
              </a:r>
              <a:endParaRPr lang="en-US" sz="2000" dirty="0">
                <a:solidFill>
                  <a:srgbClr val="000000"/>
                </a:solidFill>
                <a:latin typeface="Times New Roman" panose="02020603050405020304" pitchFamily="18" charset="0"/>
              </a:endParaRPr>
            </a:p>
          </p:txBody>
        </p:sp>
        <p:sp>
          <p:nvSpPr>
            <p:cNvPr id="9" name="ZoneTexte 8">
              <a:extLst>
                <a:ext uri="{FF2B5EF4-FFF2-40B4-BE49-F238E27FC236}">
                  <a16:creationId xmlns:a16="http://schemas.microsoft.com/office/drawing/2014/main" id="{0EE6BE9B-825A-45BD-B259-31D814C64978}"/>
                </a:ext>
              </a:extLst>
            </p:cNvPr>
            <p:cNvSpPr txBox="1"/>
            <p:nvPr/>
          </p:nvSpPr>
          <p:spPr>
            <a:xfrm>
              <a:off x="6591299" y="18786724"/>
              <a:ext cx="5705908" cy="830997"/>
            </a:xfrm>
            <a:prstGeom prst="rect">
              <a:avLst/>
            </a:prstGeom>
            <a:noFill/>
          </p:spPr>
          <p:txBody>
            <a:bodyPr wrap="square" rtlCol="0">
              <a:spAutoFit/>
            </a:bodyPr>
            <a:lstStyle/>
            <a:p>
              <a:pPr marL="285750" indent="-285750" algn="just">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Glucose, Fructose and HMF </a:t>
              </a:r>
              <a:r>
                <a:rPr lang="en-US" sz="2400" dirty="0">
                  <a:latin typeface="Times New Roman" panose="02020603050405020304" pitchFamily="18" charset="0"/>
                  <a:cs typeface="Times New Roman" panose="02020603050405020304" pitchFamily="18" charset="0"/>
                </a:rPr>
                <a:t>determination</a:t>
              </a:r>
              <a:r>
                <a:rPr lang="fr-FR" sz="2400" dirty="0">
                  <a:latin typeface="Times New Roman" panose="02020603050405020304" pitchFamily="18" charset="0"/>
                  <a:cs typeface="Times New Roman" panose="02020603050405020304" pitchFamily="18" charset="0"/>
                </a:rPr>
                <a:t> by HPLC Methods </a:t>
              </a:r>
            </a:p>
          </p:txBody>
        </p:sp>
        <p:sp>
          <p:nvSpPr>
            <p:cNvPr id="42" name="ZoneTexte 41">
              <a:extLst>
                <a:ext uri="{FF2B5EF4-FFF2-40B4-BE49-F238E27FC236}">
                  <a16:creationId xmlns:a16="http://schemas.microsoft.com/office/drawing/2014/main" id="{1F301CF6-435A-4A97-B372-A73392A660AC}"/>
                </a:ext>
              </a:extLst>
            </p:cNvPr>
            <p:cNvSpPr txBox="1"/>
            <p:nvPr/>
          </p:nvSpPr>
          <p:spPr>
            <a:xfrm>
              <a:off x="6591299" y="16228325"/>
              <a:ext cx="5523069" cy="1200329"/>
            </a:xfrm>
            <a:prstGeom prst="rect">
              <a:avLst/>
            </a:prstGeom>
            <a:noFill/>
          </p:spPr>
          <p:txBody>
            <a:bodyPr wrap="square" rtlCol="0">
              <a:spAutoFit/>
            </a:bodyPr>
            <a:lstStyle/>
            <a:p>
              <a:pPr marL="285750" indent="-285750"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 Non-enzymatic Browning index was determined using spectrophotometer: Absorbance at 420nm.</a:t>
              </a:r>
              <a:endParaRPr lang="fr-FR" sz="2400" dirty="0">
                <a:latin typeface="Times New Roman" panose="02020603050405020304" pitchFamily="18" charset="0"/>
                <a:cs typeface="Times New Roman" panose="02020603050405020304" pitchFamily="18" charset="0"/>
              </a:endParaRPr>
            </a:p>
          </p:txBody>
        </p:sp>
        <p:sp>
          <p:nvSpPr>
            <p:cNvPr id="51" name="ZoneTexte 50">
              <a:extLst>
                <a:ext uri="{FF2B5EF4-FFF2-40B4-BE49-F238E27FC236}">
                  <a16:creationId xmlns:a16="http://schemas.microsoft.com/office/drawing/2014/main" id="{65EC80C5-4C25-4CA1-A9EA-DB63569ED6EE}"/>
                </a:ext>
              </a:extLst>
            </p:cNvPr>
            <p:cNvSpPr txBox="1"/>
            <p:nvPr/>
          </p:nvSpPr>
          <p:spPr>
            <a:xfrm>
              <a:off x="6581273" y="21048661"/>
              <a:ext cx="5705908" cy="461665"/>
            </a:xfrm>
            <a:prstGeom prst="rect">
              <a:avLst/>
            </a:prstGeom>
            <a:noFill/>
          </p:spPr>
          <p:txBody>
            <a:bodyPr wrap="square" rtlCol="0">
              <a:spAutoFit/>
            </a:bodyPr>
            <a:lstStyle/>
            <a:p>
              <a:pPr marL="285750" indent="-285750" algn="just">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Proline quantification by HPLC Methods </a:t>
              </a:r>
            </a:p>
          </p:txBody>
        </p:sp>
        <p:sp>
          <p:nvSpPr>
            <p:cNvPr id="52" name="ZoneTexte 51">
              <a:extLst>
                <a:ext uri="{FF2B5EF4-FFF2-40B4-BE49-F238E27FC236}">
                  <a16:creationId xmlns:a16="http://schemas.microsoft.com/office/drawing/2014/main" id="{906654D5-ED42-4C7A-800B-042126410A64}"/>
                </a:ext>
              </a:extLst>
            </p:cNvPr>
            <p:cNvSpPr txBox="1"/>
            <p:nvPr/>
          </p:nvSpPr>
          <p:spPr>
            <a:xfrm>
              <a:off x="6553199" y="19791361"/>
              <a:ext cx="5648758" cy="1200329"/>
            </a:xfrm>
            <a:prstGeom prst="rect">
              <a:avLst/>
            </a:prstGeom>
            <a:noFill/>
          </p:spPr>
          <p:txBody>
            <a:bodyPr wrap="square" rtlCol="0">
              <a:spAutoFit/>
            </a:bodyPr>
            <a:lstStyle/>
            <a:p>
              <a:pPr marL="342900" indent="-342900" algn="just">
                <a:buFont typeface="Wingdings" panose="05000000000000000000" pitchFamily="2" charset="2"/>
                <a:buChar char="ü"/>
              </a:pPr>
              <a:r>
                <a:rPr lang="fr-FR" sz="2400" dirty="0" err="1">
                  <a:latin typeface="Times New Roman" panose="02020603050405020304" pitchFamily="18" charset="0"/>
                  <a:cs typeface="Times New Roman" panose="02020603050405020304" pitchFamily="18" charset="0"/>
                </a:rPr>
                <a:t>Betalains</a:t>
              </a:r>
              <a:r>
                <a:rPr lang="fr-FR" sz="2400" dirty="0">
                  <a:latin typeface="Times New Roman" panose="02020603050405020304" pitchFamily="18" charset="0"/>
                  <a:cs typeface="Times New Roman" panose="02020603050405020304" pitchFamily="18" charset="0"/>
                </a:rPr>
                <a:t> contents </a:t>
              </a:r>
              <a:r>
                <a:rPr lang="en-US" sz="2400" dirty="0">
                  <a:latin typeface="Times New Roman" panose="02020603050405020304" pitchFamily="18" charset="0"/>
                  <a:cs typeface="Times New Roman" panose="02020603050405020304" pitchFamily="18" charset="0"/>
                </a:rPr>
                <a:t>determination</a:t>
              </a:r>
              <a:r>
                <a:rPr lang="fr-FR" sz="2400" dirty="0">
                  <a:latin typeface="Times New Roman" panose="02020603050405020304" pitchFamily="18" charset="0"/>
                  <a:cs typeface="Times New Roman" panose="02020603050405020304" pitchFamily="18" charset="0"/>
                </a:rPr>
                <a:t> by </a:t>
              </a:r>
              <a:r>
                <a:rPr lang="fr-FR" sz="2400" dirty="0" err="1">
                  <a:latin typeface="Times New Roman" panose="02020603050405020304" pitchFamily="18" charset="0"/>
                  <a:cs typeface="Times New Roman" panose="02020603050405020304" pitchFamily="18" charset="0"/>
                </a:rPr>
                <a:t>Spectrophotometric</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Assay</a:t>
              </a:r>
              <a:r>
                <a:rPr lang="fr-FR" sz="2400" dirty="0">
                  <a:latin typeface="Times New Roman" panose="02020603050405020304" pitchFamily="18" charset="0"/>
                  <a:cs typeface="Times New Roman" panose="02020603050405020304" pitchFamily="18" charset="0"/>
                </a:rPr>
                <a:t>: Absorbance at </a:t>
              </a:r>
              <a:r>
                <a:rPr lang="el-GR" sz="2400" dirty="0"/>
                <a:t>λ</a:t>
              </a:r>
              <a:r>
                <a:rPr lang="fr-FR" sz="2400" dirty="0"/>
                <a:t>= </a:t>
              </a:r>
              <a:r>
                <a:rPr lang="fr-FR" sz="2400" dirty="0">
                  <a:latin typeface="Times New Roman" panose="02020603050405020304" pitchFamily="18" charset="0"/>
                  <a:cs typeface="Times New Roman" panose="02020603050405020304" pitchFamily="18" charset="0"/>
                </a:rPr>
                <a:t>538 nm and </a:t>
              </a:r>
              <a:r>
                <a:rPr lang="el-GR" sz="2400" dirty="0"/>
                <a:t>λ</a:t>
              </a:r>
              <a:r>
                <a:rPr lang="fr-FR" sz="2400" dirty="0"/>
                <a:t>= </a:t>
              </a:r>
              <a:r>
                <a:rPr lang="fr-FR" sz="2400" dirty="0">
                  <a:latin typeface="Times New Roman" panose="02020603050405020304" pitchFamily="18" charset="0"/>
                  <a:cs typeface="Times New Roman" panose="02020603050405020304" pitchFamily="18" charset="0"/>
                </a:rPr>
                <a:t>480 nm</a:t>
              </a:r>
            </a:p>
          </p:txBody>
        </p:sp>
        <p:sp>
          <p:nvSpPr>
            <p:cNvPr id="44" name="ZoneTexte 43">
              <a:extLst>
                <a:ext uri="{FF2B5EF4-FFF2-40B4-BE49-F238E27FC236}">
                  <a16:creationId xmlns:a16="http://schemas.microsoft.com/office/drawing/2014/main" id="{59C2B459-6C90-403B-BDC2-7011C32398EA}"/>
                </a:ext>
              </a:extLst>
            </p:cNvPr>
            <p:cNvSpPr txBox="1"/>
            <p:nvPr/>
          </p:nvSpPr>
          <p:spPr>
            <a:xfrm>
              <a:off x="6533147" y="17518891"/>
              <a:ext cx="5572558" cy="1200329"/>
            </a:xfrm>
            <a:prstGeom prst="rect">
              <a:avLst/>
            </a:prstGeom>
            <a:noFill/>
          </p:spPr>
          <p:txBody>
            <a:bodyPr wrap="square" rtlCol="0">
              <a:spAutoFit/>
            </a:bodyPr>
            <a:lstStyle/>
            <a:p>
              <a:pPr marL="342900" indent="-342900">
                <a:buFont typeface="Wingdings" panose="05000000000000000000" pitchFamily="2" charset="2"/>
                <a:buChar char="ü"/>
              </a:pPr>
              <a:r>
                <a:rPr lang="en-US" sz="2400" dirty="0" err="1">
                  <a:latin typeface="Times New Roman" panose="02020603050405020304" pitchFamily="18" charset="0"/>
                  <a:cs typeface="Times New Roman" panose="02020603050405020304" pitchFamily="18" charset="0"/>
                </a:rPr>
                <a:t>Colour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mesurement</a:t>
              </a:r>
              <a:r>
                <a:rPr lang="en-US" sz="2400" dirty="0">
                  <a:latin typeface="Times New Roman" panose="02020603050405020304" pitchFamily="18" charset="0"/>
                  <a:cs typeface="Times New Roman" panose="02020603050405020304" pitchFamily="18" charset="0"/>
                </a:rPr>
                <a:t> using a Hunter Lab chroma meter CR-400: L*, C*, h° and delta E. </a:t>
              </a:r>
            </a:p>
          </p:txBody>
        </p:sp>
      </p:grpSp>
      <p:grpSp>
        <p:nvGrpSpPr>
          <p:cNvPr id="55" name="Groupe 54">
            <a:extLst>
              <a:ext uri="{FF2B5EF4-FFF2-40B4-BE49-F238E27FC236}">
                <a16:creationId xmlns:a16="http://schemas.microsoft.com/office/drawing/2014/main" id="{D118B3CB-12DA-49C6-86C2-A81244BF7A28}"/>
              </a:ext>
            </a:extLst>
          </p:cNvPr>
          <p:cNvGrpSpPr/>
          <p:nvPr/>
        </p:nvGrpSpPr>
        <p:grpSpPr>
          <a:xfrm>
            <a:off x="258021" y="23958916"/>
            <a:ext cx="12341966" cy="7416252"/>
            <a:chOff x="12858008" y="5195801"/>
            <a:chExt cx="11963632" cy="22107544"/>
          </a:xfrm>
        </p:grpSpPr>
        <p:sp>
          <p:nvSpPr>
            <p:cNvPr id="56" name="Organigramme : Procédé 55">
              <a:extLst>
                <a:ext uri="{FF2B5EF4-FFF2-40B4-BE49-F238E27FC236}">
                  <a16:creationId xmlns:a16="http://schemas.microsoft.com/office/drawing/2014/main" id="{704EFA1D-C7FE-4ABD-858A-5B7D2F7DBFB6}"/>
                </a:ext>
              </a:extLst>
            </p:cNvPr>
            <p:cNvSpPr/>
            <p:nvPr/>
          </p:nvSpPr>
          <p:spPr>
            <a:xfrm>
              <a:off x="12858008" y="5195801"/>
              <a:ext cx="11963632" cy="22107544"/>
            </a:xfrm>
            <a:prstGeom prst="flowChartProcess">
              <a:avLst/>
            </a:prstGeom>
            <a:solidFill>
              <a:schemeClr val="bg1"/>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
          <p:nvSpPr>
            <p:cNvPr id="57" name="Rectangle 56">
              <a:extLst>
                <a:ext uri="{FF2B5EF4-FFF2-40B4-BE49-F238E27FC236}">
                  <a16:creationId xmlns:a16="http://schemas.microsoft.com/office/drawing/2014/main" id="{D43828C1-B5FF-465C-AE9E-1E536A02CD91}"/>
                </a:ext>
              </a:extLst>
            </p:cNvPr>
            <p:cNvSpPr/>
            <p:nvPr/>
          </p:nvSpPr>
          <p:spPr>
            <a:xfrm>
              <a:off x="13978520" y="5358537"/>
              <a:ext cx="10010273" cy="1994207"/>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a:solidFill>
                    <a:schemeClr val="tx1"/>
                  </a:solidFill>
                  <a:latin typeface="Lucida Calligraphy" panose="03010101010101010101" pitchFamily="66" charset="0"/>
                </a:rPr>
                <a:t>Results</a:t>
              </a:r>
              <a:r>
                <a:rPr lang="fr-FR" sz="4000" b="1" dirty="0">
                  <a:solidFill>
                    <a:schemeClr val="tx1"/>
                  </a:solidFill>
                  <a:latin typeface="Lucida Calligraphy" panose="03010101010101010101" pitchFamily="66" charset="0"/>
                </a:rPr>
                <a:t> &amp; Discussions</a:t>
              </a:r>
            </a:p>
          </p:txBody>
        </p:sp>
      </p:grpSp>
      <p:graphicFrame>
        <p:nvGraphicFramePr>
          <p:cNvPr id="48" name="Tableau 52">
            <a:extLst>
              <a:ext uri="{FF2B5EF4-FFF2-40B4-BE49-F238E27FC236}">
                <a16:creationId xmlns:a16="http://schemas.microsoft.com/office/drawing/2014/main" id="{B5245F9E-14F8-4C00-A370-6CDA8FA0A273}"/>
              </a:ext>
            </a:extLst>
          </p:cNvPr>
          <p:cNvGraphicFramePr>
            <a:graphicFrameLocks noGrp="1"/>
          </p:cNvGraphicFramePr>
          <p:nvPr>
            <p:extLst>
              <p:ext uri="{D42A27DB-BD31-4B8C-83A1-F6EECF244321}">
                <p14:modId xmlns:p14="http://schemas.microsoft.com/office/powerpoint/2010/main" val="1844233584"/>
              </p:ext>
            </p:extLst>
          </p:nvPr>
        </p:nvGraphicFramePr>
        <p:xfrm>
          <a:off x="1591178" y="27243086"/>
          <a:ext cx="9136979" cy="2767969"/>
        </p:xfrm>
        <a:graphic>
          <a:graphicData uri="http://schemas.openxmlformats.org/drawingml/2006/table">
            <a:tbl>
              <a:tblPr firstRow="1" bandRow="1">
                <a:tableStyleId>{D27102A9-8310-4765-A935-A1911B00CA55}</a:tableStyleId>
              </a:tblPr>
              <a:tblGrid>
                <a:gridCol w="1672392">
                  <a:extLst>
                    <a:ext uri="{9D8B030D-6E8A-4147-A177-3AD203B41FA5}">
                      <a16:colId xmlns:a16="http://schemas.microsoft.com/office/drawing/2014/main" val="3596973973"/>
                    </a:ext>
                  </a:extLst>
                </a:gridCol>
                <a:gridCol w="2275400">
                  <a:extLst>
                    <a:ext uri="{9D8B030D-6E8A-4147-A177-3AD203B41FA5}">
                      <a16:colId xmlns:a16="http://schemas.microsoft.com/office/drawing/2014/main" val="2981134190"/>
                    </a:ext>
                  </a:extLst>
                </a:gridCol>
                <a:gridCol w="2189564">
                  <a:extLst>
                    <a:ext uri="{9D8B030D-6E8A-4147-A177-3AD203B41FA5}">
                      <a16:colId xmlns:a16="http://schemas.microsoft.com/office/drawing/2014/main" val="3718191397"/>
                    </a:ext>
                  </a:extLst>
                </a:gridCol>
                <a:gridCol w="1727201">
                  <a:extLst>
                    <a:ext uri="{9D8B030D-6E8A-4147-A177-3AD203B41FA5}">
                      <a16:colId xmlns:a16="http://schemas.microsoft.com/office/drawing/2014/main" val="1036571208"/>
                    </a:ext>
                  </a:extLst>
                </a:gridCol>
                <a:gridCol w="1272422">
                  <a:extLst>
                    <a:ext uri="{9D8B030D-6E8A-4147-A177-3AD203B41FA5}">
                      <a16:colId xmlns:a16="http://schemas.microsoft.com/office/drawing/2014/main" val="4084633286"/>
                    </a:ext>
                  </a:extLst>
                </a:gridCol>
              </a:tblGrid>
              <a:tr h="717409">
                <a:tc>
                  <a:txBody>
                    <a:bodyPr/>
                    <a:lstStyle/>
                    <a:p>
                      <a:pPr algn="ctr"/>
                      <a:r>
                        <a:rPr lang="fr-FR" sz="2000" dirty="0"/>
                        <a:t>Product</a:t>
                      </a:r>
                    </a:p>
                  </a:txBody>
                  <a:tcPr/>
                </a:tc>
                <a:tc>
                  <a:txBody>
                    <a:bodyPr/>
                    <a:lstStyle/>
                    <a:p>
                      <a:pPr algn="ctr"/>
                      <a:r>
                        <a:rPr lang="fr-FR" sz="2000" dirty="0"/>
                        <a:t>Mass </a:t>
                      </a:r>
                      <a:r>
                        <a:rPr lang="fr-FR" sz="2000" dirty="0" err="1"/>
                        <a:t>prior</a:t>
                      </a:r>
                      <a:r>
                        <a:rPr lang="fr-FR" sz="2000" dirty="0"/>
                        <a:t> to concentration (g)</a:t>
                      </a:r>
                    </a:p>
                  </a:txBody>
                  <a:tcPr/>
                </a:tc>
                <a:tc>
                  <a:txBody>
                    <a:bodyPr/>
                    <a:lstStyle/>
                    <a:p>
                      <a:pPr marL="0" marR="0" lvl="0" indent="0" algn="ctr" defTabSz="1889973" rtl="0" eaLnBrk="1" fontAlgn="auto" latinLnBrk="0" hangingPunct="1">
                        <a:lnSpc>
                          <a:spcPct val="100000"/>
                        </a:lnSpc>
                        <a:spcBef>
                          <a:spcPts val="0"/>
                        </a:spcBef>
                        <a:spcAft>
                          <a:spcPts val="0"/>
                        </a:spcAft>
                        <a:buClrTx/>
                        <a:buSzTx/>
                        <a:buFontTx/>
                        <a:buNone/>
                        <a:tabLst/>
                        <a:defRPr/>
                      </a:pPr>
                      <a:r>
                        <a:rPr lang="fr-FR" sz="2000" dirty="0"/>
                        <a:t>Mass </a:t>
                      </a:r>
                      <a:r>
                        <a:rPr lang="fr-FR" sz="2000" dirty="0" err="1"/>
                        <a:t>after</a:t>
                      </a:r>
                      <a:r>
                        <a:rPr lang="fr-FR" sz="2000" dirty="0"/>
                        <a:t> concentration (g) </a:t>
                      </a:r>
                    </a:p>
                  </a:txBody>
                  <a:tcPr/>
                </a:tc>
                <a:tc>
                  <a:txBody>
                    <a:bodyPr/>
                    <a:lstStyle/>
                    <a:p>
                      <a:pPr algn="ctr"/>
                      <a:r>
                        <a:rPr lang="fr-FR" sz="2000" dirty="0"/>
                        <a:t>Concentration </a:t>
                      </a:r>
                      <a:r>
                        <a:rPr lang="fr-FR" sz="2000" dirty="0" err="1"/>
                        <a:t>yield</a:t>
                      </a:r>
                      <a:r>
                        <a:rPr lang="fr-FR" sz="2000" dirty="0"/>
                        <a:t> (g/g)</a:t>
                      </a:r>
                    </a:p>
                  </a:txBody>
                  <a:tcPr/>
                </a:tc>
                <a:tc>
                  <a:txBody>
                    <a:bodyPr/>
                    <a:lstStyle/>
                    <a:p>
                      <a:pPr algn="ctr"/>
                      <a:r>
                        <a:rPr lang="fr-FR" sz="2000" dirty="0"/>
                        <a:t>TSS </a:t>
                      </a:r>
                    </a:p>
                    <a:p>
                      <a:pPr algn="ctr"/>
                      <a:r>
                        <a:rPr lang="fr-FR" sz="2000" dirty="0"/>
                        <a:t>(°Brix)</a:t>
                      </a:r>
                    </a:p>
                  </a:txBody>
                  <a:tcPr/>
                </a:tc>
                <a:extLst>
                  <a:ext uri="{0D108BD9-81ED-4DB2-BD59-A6C34878D82A}">
                    <a16:rowId xmlns:a16="http://schemas.microsoft.com/office/drawing/2014/main" val="4021161961"/>
                  </a:ext>
                </a:extLst>
              </a:tr>
              <a:tr h="410112">
                <a:tc>
                  <a:txBody>
                    <a:bodyPr/>
                    <a:lstStyle/>
                    <a:p>
                      <a:pPr algn="ctr"/>
                      <a:r>
                        <a:rPr lang="fr-FR" sz="2000" b="1" dirty="0"/>
                        <a:t>Initial </a:t>
                      </a:r>
                      <a:r>
                        <a:rPr lang="fr-FR" sz="2000" b="1" dirty="0" err="1"/>
                        <a:t>juice</a:t>
                      </a:r>
                      <a:endParaRPr lang="fr-FR" sz="2000" b="1" dirty="0"/>
                    </a:p>
                  </a:txBody>
                  <a:tcPr/>
                </a:tc>
                <a:tc>
                  <a:txBody>
                    <a:bodyPr/>
                    <a:lstStyle/>
                    <a:p>
                      <a:pPr algn="ctr"/>
                      <a:r>
                        <a:rPr lang="fr-FR" sz="2000" dirty="0"/>
                        <a:t>560</a:t>
                      </a:r>
                    </a:p>
                  </a:txBody>
                  <a:tcPr/>
                </a:tc>
                <a:tc>
                  <a:txBody>
                    <a:bodyPr/>
                    <a:lstStyle/>
                    <a:p>
                      <a:pPr algn="ctr"/>
                      <a:r>
                        <a:rPr lang="fr-FR" sz="2000" dirty="0"/>
                        <a:t>-</a:t>
                      </a:r>
                    </a:p>
                  </a:txBody>
                  <a:tcPr/>
                </a:tc>
                <a:tc>
                  <a:txBody>
                    <a:bodyPr/>
                    <a:lstStyle/>
                    <a:p>
                      <a:pPr algn="ctr"/>
                      <a:r>
                        <a:rPr lang="fr-FR" sz="2000" dirty="0"/>
                        <a:t>-</a:t>
                      </a:r>
                    </a:p>
                  </a:txBody>
                  <a:tcPr/>
                </a:tc>
                <a:tc>
                  <a:txBody>
                    <a:bodyPr/>
                    <a:lstStyle/>
                    <a:p>
                      <a:pPr algn="ctr"/>
                      <a:r>
                        <a:rPr lang="fr-FR" sz="2000" dirty="0"/>
                        <a:t>14.4 ±0.01</a:t>
                      </a:r>
                    </a:p>
                  </a:txBody>
                  <a:tcPr/>
                </a:tc>
                <a:extLst>
                  <a:ext uri="{0D108BD9-81ED-4DB2-BD59-A6C34878D82A}">
                    <a16:rowId xmlns:a16="http://schemas.microsoft.com/office/drawing/2014/main" val="4230205337"/>
                  </a:ext>
                </a:extLst>
              </a:tr>
              <a:tr h="410112">
                <a:tc>
                  <a:txBody>
                    <a:bodyPr/>
                    <a:lstStyle/>
                    <a:p>
                      <a:pPr algn="ctr"/>
                      <a:r>
                        <a:rPr lang="fr-FR" sz="2000" b="1" dirty="0"/>
                        <a:t>CV</a:t>
                      </a:r>
                    </a:p>
                  </a:txBody>
                  <a:tcPr/>
                </a:tc>
                <a:tc>
                  <a:txBody>
                    <a:bodyPr/>
                    <a:lstStyle/>
                    <a:p>
                      <a:pPr algn="ctr"/>
                      <a:r>
                        <a:rPr lang="fr-FR" sz="2000" dirty="0"/>
                        <a:t>560</a:t>
                      </a:r>
                    </a:p>
                  </a:txBody>
                  <a:tcPr/>
                </a:tc>
                <a:tc>
                  <a:txBody>
                    <a:bodyPr/>
                    <a:lstStyle/>
                    <a:p>
                      <a:pPr algn="ctr"/>
                      <a:r>
                        <a:rPr lang="fr-FR" sz="2000" dirty="0"/>
                        <a:t>183.68</a:t>
                      </a:r>
                    </a:p>
                  </a:txBody>
                  <a:tcPr/>
                </a:tc>
                <a:tc>
                  <a:txBody>
                    <a:bodyPr/>
                    <a:lstStyle/>
                    <a:p>
                      <a:pPr algn="ctr"/>
                      <a:r>
                        <a:rPr lang="fr-FR" sz="2000" dirty="0"/>
                        <a:t>32.8</a:t>
                      </a:r>
                    </a:p>
                  </a:txBody>
                  <a:tcPr/>
                </a:tc>
                <a:tc>
                  <a:txBody>
                    <a:bodyPr/>
                    <a:lstStyle/>
                    <a:p>
                      <a:pPr algn="ctr"/>
                      <a:r>
                        <a:rPr lang="fr-FR" sz="2000" dirty="0"/>
                        <a:t>35 ± 0.06</a:t>
                      </a:r>
                    </a:p>
                  </a:txBody>
                  <a:tcPr/>
                </a:tc>
                <a:extLst>
                  <a:ext uri="{0D108BD9-81ED-4DB2-BD59-A6C34878D82A}">
                    <a16:rowId xmlns:a16="http://schemas.microsoft.com/office/drawing/2014/main" val="1664655509"/>
                  </a:ext>
                </a:extLst>
              </a:tr>
              <a:tr h="410112">
                <a:tc>
                  <a:txBody>
                    <a:bodyPr/>
                    <a:lstStyle/>
                    <a:p>
                      <a:pPr algn="ctr"/>
                      <a:r>
                        <a:rPr lang="fr-FR" sz="2000" b="1" dirty="0"/>
                        <a:t>C90</a:t>
                      </a:r>
                    </a:p>
                  </a:txBody>
                  <a:tcPr/>
                </a:tc>
                <a:tc>
                  <a:txBody>
                    <a:bodyPr/>
                    <a:lstStyle/>
                    <a:p>
                      <a:pPr algn="ctr"/>
                      <a:r>
                        <a:rPr lang="fr-FR" sz="2000" dirty="0"/>
                        <a:t>560</a:t>
                      </a:r>
                    </a:p>
                  </a:txBody>
                  <a:tcPr/>
                </a:tc>
                <a:tc>
                  <a:txBody>
                    <a:bodyPr/>
                    <a:lstStyle/>
                    <a:p>
                      <a:pPr algn="ctr"/>
                      <a:r>
                        <a:rPr lang="fr-FR" sz="2000" dirty="0"/>
                        <a:t>161.84</a:t>
                      </a:r>
                    </a:p>
                  </a:txBody>
                  <a:tcPr/>
                </a:tc>
                <a:tc>
                  <a:txBody>
                    <a:bodyPr/>
                    <a:lstStyle/>
                    <a:p>
                      <a:pPr algn="ctr"/>
                      <a:r>
                        <a:rPr lang="fr-FR" sz="2000" dirty="0"/>
                        <a:t>28.9</a:t>
                      </a:r>
                    </a:p>
                  </a:txBody>
                  <a:tcPr/>
                </a:tc>
                <a:tc>
                  <a:txBody>
                    <a:bodyPr/>
                    <a:lstStyle/>
                    <a:p>
                      <a:pPr algn="ctr"/>
                      <a:r>
                        <a:rPr lang="fr-FR" sz="2000" dirty="0"/>
                        <a:t>35 ± 0.12</a:t>
                      </a:r>
                    </a:p>
                  </a:txBody>
                  <a:tcPr/>
                </a:tc>
                <a:extLst>
                  <a:ext uri="{0D108BD9-81ED-4DB2-BD59-A6C34878D82A}">
                    <a16:rowId xmlns:a16="http://schemas.microsoft.com/office/drawing/2014/main" val="707119798"/>
                  </a:ext>
                </a:extLst>
              </a:tr>
              <a:tr h="410112">
                <a:tc>
                  <a:txBody>
                    <a:bodyPr/>
                    <a:lstStyle/>
                    <a:p>
                      <a:pPr algn="ctr"/>
                      <a:r>
                        <a:rPr lang="fr-FR" sz="2000" b="1" dirty="0"/>
                        <a:t>C80</a:t>
                      </a:r>
                    </a:p>
                  </a:txBody>
                  <a:tcPr/>
                </a:tc>
                <a:tc>
                  <a:txBody>
                    <a:bodyPr/>
                    <a:lstStyle/>
                    <a:p>
                      <a:pPr algn="ctr"/>
                      <a:r>
                        <a:rPr lang="fr-FR" sz="2000" dirty="0"/>
                        <a:t>560</a:t>
                      </a:r>
                    </a:p>
                  </a:txBody>
                  <a:tcPr/>
                </a:tc>
                <a:tc>
                  <a:txBody>
                    <a:bodyPr/>
                    <a:lstStyle/>
                    <a:p>
                      <a:pPr algn="ctr"/>
                      <a:r>
                        <a:rPr lang="fr-FR" sz="2000" dirty="0"/>
                        <a:t>169.34</a:t>
                      </a:r>
                    </a:p>
                  </a:txBody>
                  <a:tcPr/>
                </a:tc>
                <a:tc>
                  <a:txBody>
                    <a:bodyPr/>
                    <a:lstStyle/>
                    <a:p>
                      <a:pPr algn="ctr"/>
                      <a:r>
                        <a:rPr lang="fr-FR" sz="2000" dirty="0"/>
                        <a:t>30.24</a:t>
                      </a:r>
                    </a:p>
                  </a:txBody>
                  <a:tcPr/>
                </a:tc>
                <a:tc>
                  <a:txBody>
                    <a:bodyPr/>
                    <a:lstStyle/>
                    <a:p>
                      <a:pPr marL="0" marR="0" lvl="0" indent="0" algn="ctr" defTabSz="1889973" rtl="0" eaLnBrk="1" fontAlgn="auto" latinLnBrk="0" hangingPunct="1">
                        <a:lnSpc>
                          <a:spcPct val="100000"/>
                        </a:lnSpc>
                        <a:spcBef>
                          <a:spcPts val="0"/>
                        </a:spcBef>
                        <a:spcAft>
                          <a:spcPts val="0"/>
                        </a:spcAft>
                        <a:buClrTx/>
                        <a:buSzTx/>
                        <a:buFontTx/>
                        <a:buNone/>
                        <a:tabLst/>
                        <a:defRPr/>
                      </a:pPr>
                      <a:r>
                        <a:rPr lang="fr-FR" sz="2000" dirty="0"/>
                        <a:t>35 ± 0.12</a:t>
                      </a:r>
                    </a:p>
                  </a:txBody>
                  <a:tcPr/>
                </a:tc>
                <a:extLst>
                  <a:ext uri="{0D108BD9-81ED-4DB2-BD59-A6C34878D82A}">
                    <a16:rowId xmlns:a16="http://schemas.microsoft.com/office/drawing/2014/main" val="1818945957"/>
                  </a:ext>
                </a:extLst>
              </a:tr>
              <a:tr h="410112">
                <a:tc>
                  <a:txBody>
                    <a:bodyPr/>
                    <a:lstStyle/>
                    <a:p>
                      <a:pPr algn="ctr"/>
                      <a:r>
                        <a:rPr lang="fr-FR" sz="2000" b="1" dirty="0"/>
                        <a:t>ROB</a:t>
                      </a:r>
                    </a:p>
                  </a:txBody>
                  <a:tcPr/>
                </a:tc>
                <a:tc>
                  <a:txBody>
                    <a:bodyPr/>
                    <a:lstStyle/>
                    <a:p>
                      <a:pPr algn="ctr"/>
                      <a:r>
                        <a:rPr lang="fr-FR" sz="2000" dirty="0"/>
                        <a:t>-</a:t>
                      </a:r>
                    </a:p>
                  </a:txBody>
                  <a:tcPr/>
                </a:tc>
                <a:tc>
                  <a:txBody>
                    <a:bodyPr/>
                    <a:lstStyle/>
                    <a:p>
                      <a:pPr algn="ctr"/>
                      <a:r>
                        <a:rPr lang="fr-FR" sz="2000" dirty="0"/>
                        <a:t>-</a:t>
                      </a:r>
                    </a:p>
                  </a:txBody>
                  <a:tcPr/>
                </a:tc>
                <a:tc>
                  <a:txBody>
                    <a:bodyPr/>
                    <a:lstStyle/>
                    <a:p>
                      <a:pPr algn="ctr"/>
                      <a:r>
                        <a:rPr lang="fr-FR" sz="2000" dirty="0"/>
                        <a:t>28</a:t>
                      </a:r>
                    </a:p>
                  </a:txBody>
                  <a:tcPr/>
                </a:tc>
                <a:tc>
                  <a:txBody>
                    <a:bodyPr/>
                    <a:lstStyle/>
                    <a:p>
                      <a:pPr marL="0" marR="0" lvl="0" indent="0" algn="ctr" defTabSz="1889973" rtl="0" eaLnBrk="1" fontAlgn="auto" latinLnBrk="0" hangingPunct="1">
                        <a:lnSpc>
                          <a:spcPct val="100000"/>
                        </a:lnSpc>
                        <a:spcBef>
                          <a:spcPts val="0"/>
                        </a:spcBef>
                        <a:spcAft>
                          <a:spcPts val="0"/>
                        </a:spcAft>
                        <a:buClrTx/>
                        <a:buSzTx/>
                        <a:buFontTx/>
                        <a:buNone/>
                        <a:tabLst/>
                        <a:defRPr/>
                      </a:pPr>
                      <a:r>
                        <a:rPr lang="fr-FR" sz="2000"/>
                        <a:t>35 ± 0.01</a:t>
                      </a:r>
                    </a:p>
                  </a:txBody>
                  <a:tcPr/>
                </a:tc>
                <a:extLst>
                  <a:ext uri="{0D108BD9-81ED-4DB2-BD59-A6C34878D82A}">
                    <a16:rowId xmlns:a16="http://schemas.microsoft.com/office/drawing/2014/main" val="3218531303"/>
                  </a:ext>
                </a:extLst>
              </a:tr>
            </a:tbl>
          </a:graphicData>
        </a:graphic>
      </p:graphicFrame>
      <p:sp>
        <p:nvSpPr>
          <p:cNvPr id="50" name="Rectangle 1">
            <a:extLst>
              <a:ext uri="{FF2B5EF4-FFF2-40B4-BE49-F238E27FC236}">
                <a16:creationId xmlns:a16="http://schemas.microsoft.com/office/drawing/2014/main" id="{E6C56E8E-A0AC-4DE1-ACEC-E6F2FFC43F1F}"/>
              </a:ext>
            </a:extLst>
          </p:cNvPr>
          <p:cNvSpPr>
            <a:spLocks noChangeArrowheads="1"/>
          </p:cNvSpPr>
          <p:nvPr/>
        </p:nvSpPr>
        <p:spPr bwMode="auto">
          <a:xfrm>
            <a:off x="1515436" y="26798552"/>
            <a:ext cx="100677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fr-FR" sz="2000" b="1" dirty="0">
                <a:latin typeface="Times New Roman" panose="02020603050405020304" pitchFamily="18" charset="0"/>
                <a:cs typeface="Times New Roman" panose="02020603050405020304" pitchFamily="18" charset="0"/>
              </a:rPr>
              <a:t>Table 1: </a:t>
            </a:r>
            <a:r>
              <a:rPr lang="en-US" sz="2000" b="1" dirty="0"/>
              <a:t>Product yields and physical characteristics of concentrated cactus fruit juice products</a:t>
            </a:r>
            <a:endParaRPr kumimoji="0" lang="fr-FR" altLang="fr-FR" sz="32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4" name="ZoneTexte 53">
            <a:extLst>
              <a:ext uri="{FF2B5EF4-FFF2-40B4-BE49-F238E27FC236}">
                <a16:creationId xmlns:a16="http://schemas.microsoft.com/office/drawing/2014/main" id="{7917D917-1BFA-4DD5-A7AB-890405BB8956}"/>
              </a:ext>
            </a:extLst>
          </p:cNvPr>
          <p:cNvSpPr txBox="1"/>
          <p:nvPr/>
        </p:nvSpPr>
        <p:spPr>
          <a:xfrm>
            <a:off x="1211006" y="25014715"/>
            <a:ext cx="10432333" cy="461665"/>
          </a:xfrm>
          <a:prstGeom prst="rect">
            <a:avLst/>
          </a:prstGeom>
          <a:noFill/>
        </p:spPr>
        <p:txBody>
          <a:bodyPr wrap="square" rtlCol="0">
            <a:spAutoFit/>
          </a:bodyPr>
          <a:lstStyle/>
          <a:p>
            <a:r>
              <a:rPr lang="en-US" sz="2400" b="1" dirty="0">
                <a:latin typeface="Lucida Calligraphy" panose="03010101010101010101" pitchFamily="66" charset="0"/>
              </a:rPr>
              <a:t>I-  Mains Characteristics of concentrated j</a:t>
            </a:r>
            <a:r>
              <a:rPr lang="fr-FR" sz="2400" b="1" dirty="0" err="1">
                <a:latin typeface="Lucida Calligraphy" panose="03010101010101010101" pitchFamily="66" charset="0"/>
              </a:rPr>
              <a:t>uice</a:t>
            </a:r>
            <a:r>
              <a:rPr lang="fr-FR" sz="2400" b="1" dirty="0">
                <a:latin typeface="Lucida Calligraphy" panose="03010101010101010101" pitchFamily="66" charset="0"/>
              </a:rPr>
              <a:t> </a:t>
            </a:r>
            <a:r>
              <a:rPr lang="fr-FR" sz="2400" b="1" dirty="0" err="1">
                <a:latin typeface="Lucida Calligraphy" panose="03010101010101010101" pitchFamily="66" charset="0"/>
              </a:rPr>
              <a:t>products</a:t>
            </a:r>
            <a:endParaRPr lang="fr-FR" sz="2400" b="1" dirty="0">
              <a:latin typeface="Lucida Calligraphy" panose="03010101010101010101" pitchFamily="66" charset="0"/>
            </a:endParaRPr>
          </a:p>
        </p:txBody>
      </p:sp>
      <p:sp>
        <p:nvSpPr>
          <p:cNvPr id="58" name="ZoneTexte 57">
            <a:extLst>
              <a:ext uri="{FF2B5EF4-FFF2-40B4-BE49-F238E27FC236}">
                <a16:creationId xmlns:a16="http://schemas.microsoft.com/office/drawing/2014/main" id="{D18BD8DD-AB08-4926-A1AF-C5DA2B21C7D0}"/>
              </a:ext>
            </a:extLst>
          </p:cNvPr>
          <p:cNvSpPr txBox="1"/>
          <p:nvPr/>
        </p:nvSpPr>
        <p:spPr>
          <a:xfrm>
            <a:off x="13859343" y="7227434"/>
            <a:ext cx="8320711" cy="400110"/>
          </a:xfrm>
          <a:prstGeom prst="rect">
            <a:avLst/>
          </a:prstGeom>
          <a:noFill/>
        </p:spPr>
        <p:txBody>
          <a:bodyPr wrap="square" rtlCol="0">
            <a:spAutoFit/>
          </a:bodyPr>
          <a:lstStyle/>
          <a:p>
            <a:r>
              <a:rPr lang="fr-FR" sz="2000" b="1" dirty="0">
                <a:latin typeface="Times New Roman" panose="02020603050405020304" pitchFamily="18" charset="0"/>
                <a:cs typeface="Times New Roman" panose="02020603050405020304" pitchFamily="18" charset="0"/>
              </a:rPr>
              <a:t>Table 2: </a:t>
            </a:r>
            <a:r>
              <a:rPr lang="fr-FR" sz="2000" b="1" dirty="0" err="1">
                <a:latin typeface="Times New Roman" panose="02020603050405020304" pitchFamily="18" charset="0"/>
                <a:cs typeface="Times New Roman" panose="02020603050405020304" pitchFamily="18" charset="0"/>
              </a:rPr>
              <a:t>Selected</a:t>
            </a:r>
            <a:r>
              <a:rPr lang="fr-FR" sz="2000" b="1" dirty="0">
                <a:latin typeface="Times New Roman" panose="02020603050405020304" pitchFamily="18" charset="0"/>
                <a:cs typeface="Times New Roman" panose="02020603050405020304" pitchFamily="18" charset="0"/>
              </a:rPr>
              <a:t> </a:t>
            </a:r>
            <a:r>
              <a:rPr lang="fr-FR" sz="2000" b="1" dirty="0" err="1">
                <a:latin typeface="Times New Roman" panose="02020603050405020304" pitchFamily="18" charset="0"/>
                <a:cs typeface="Times New Roman" panose="02020603050405020304" pitchFamily="18" charset="0"/>
              </a:rPr>
              <a:t>quality</a:t>
            </a:r>
            <a:r>
              <a:rPr lang="fr-FR" sz="2000" b="1" dirty="0">
                <a:latin typeface="Times New Roman" panose="02020603050405020304" pitchFamily="18" charset="0"/>
                <a:cs typeface="Times New Roman" panose="02020603050405020304" pitchFamily="18" charset="0"/>
              </a:rPr>
              <a:t> </a:t>
            </a:r>
            <a:r>
              <a:rPr lang="fr-FR" sz="2000" b="1" dirty="0" err="1">
                <a:latin typeface="Times New Roman" panose="02020603050405020304" pitchFamily="18" charset="0"/>
                <a:cs typeface="Times New Roman" panose="02020603050405020304" pitchFamily="18" charset="0"/>
              </a:rPr>
              <a:t>parameters</a:t>
            </a:r>
            <a:r>
              <a:rPr lang="fr-FR" sz="2000" b="1" dirty="0">
                <a:latin typeface="Times New Roman" panose="02020603050405020304" pitchFamily="18" charset="0"/>
                <a:cs typeface="Times New Roman" panose="02020603050405020304" pitchFamily="18" charset="0"/>
              </a:rPr>
              <a:t> of Opuntia </a:t>
            </a:r>
            <a:r>
              <a:rPr lang="fr-FR" sz="2000" b="1" dirty="0" err="1">
                <a:latin typeface="Times New Roman" panose="02020603050405020304" pitchFamily="18" charset="0"/>
                <a:cs typeface="Times New Roman" panose="02020603050405020304" pitchFamily="18" charset="0"/>
              </a:rPr>
              <a:t>concentrated</a:t>
            </a:r>
            <a:r>
              <a:rPr lang="fr-FR" sz="2000" b="1" dirty="0">
                <a:latin typeface="Times New Roman" panose="02020603050405020304" pitchFamily="18" charset="0"/>
                <a:cs typeface="Times New Roman" panose="02020603050405020304" pitchFamily="18" charset="0"/>
              </a:rPr>
              <a:t> </a:t>
            </a:r>
            <a:r>
              <a:rPr lang="fr-FR" sz="2000" b="1" dirty="0" err="1">
                <a:latin typeface="Times New Roman" panose="02020603050405020304" pitchFamily="18" charset="0"/>
                <a:cs typeface="Times New Roman" panose="02020603050405020304" pitchFamily="18" charset="0"/>
              </a:rPr>
              <a:t>products</a:t>
            </a:r>
            <a:r>
              <a:rPr lang="fr-FR" sz="2000" b="1" dirty="0">
                <a:latin typeface="Times New Roman" panose="02020603050405020304" pitchFamily="18" charset="0"/>
                <a:cs typeface="Times New Roman" panose="02020603050405020304" pitchFamily="18" charset="0"/>
              </a:rPr>
              <a:t> </a:t>
            </a:r>
          </a:p>
        </p:txBody>
      </p:sp>
      <p:sp>
        <p:nvSpPr>
          <p:cNvPr id="59" name="ZoneTexte 58">
            <a:extLst>
              <a:ext uri="{FF2B5EF4-FFF2-40B4-BE49-F238E27FC236}">
                <a16:creationId xmlns:a16="http://schemas.microsoft.com/office/drawing/2014/main" id="{C621EDAC-52AA-4629-91BB-190227012E51}"/>
              </a:ext>
            </a:extLst>
          </p:cNvPr>
          <p:cNvSpPr txBox="1"/>
          <p:nvPr/>
        </p:nvSpPr>
        <p:spPr>
          <a:xfrm>
            <a:off x="13859341" y="14506215"/>
            <a:ext cx="10940669" cy="400110"/>
          </a:xfrm>
          <a:prstGeom prst="rect">
            <a:avLst/>
          </a:prstGeom>
          <a:noFill/>
        </p:spPr>
        <p:txBody>
          <a:bodyPr wrap="square" rtlCol="0">
            <a:spAutoFit/>
          </a:bodyPr>
          <a:lstStyle/>
          <a:p>
            <a:r>
              <a:rPr lang="fr-FR" sz="2000" b="1" dirty="0">
                <a:latin typeface="Times New Roman" panose="02020603050405020304" pitchFamily="18" charset="0"/>
                <a:cs typeface="Times New Roman" panose="02020603050405020304" pitchFamily="18" charset="0"/>
              </a:rPr>
              <a:t>Table 3: Pigment compounds of cactus </a:t>
            </a:r>
            <a:r>
              <a:rPr lang="fr-FR" sz="2000" b="1" dirty="0" err="1">
                <a:latin typeface="Times New Roman" panose="02020603050405020304" pitchFamily="18" charset="0"/>
                <a:cs typeface="Times New Roman" panose="02020603050405020304" pitchFamily="18" charset="0"/>
              </a:rPr>
              <a:t>concentrate</a:t>
            </a:r>
            <a:r>
              <a:rPr lang="fr-FR" sz="2000" b="1" dirty="0">
                <a:latin typeface="Times New Roman" panose="02020603050405020304" pitchFamily="18" charset="0"/>
                <a:cs typeface="Times New Roman" panose="02020603050405020304" pitchFamily="18" charset="0"/>
              </a:rPr>
              <a:t> </a:t>
            </a:r>
            <a:r>
              <a:rPr lang="fr-FR" sz="2000" b="1" dirty="0" err="1">
                <a:latin typeface="Times New Roman" panose="02020603050405020304" pitchFamily="18" charset="0"/>
                <a:cs typeface="Times New Roman" panose="02020603050405020304" pitchFamily="18" charset="0"/>
              </a:rPr>
              <a:t>products</a:t>
            </a:r>
            <a:r>
              <a:rPr lang="fr-FR" sz="2000" b="1" dirty="0">
                <a:latin typeface="Times New Roman" panose="02020603050405020304" pitchFamily="18" charset="0"/>
                <a:cs typeface="Times New Roman" panose="02020603050405020304" pitchFamily="18" charset="0"/>
              </a:rPr>
              <a:t> and Proline </a:t>
            </a:r>
            <a:r>
              <a:rPr lang="en-US" sz="2000" b="1" dirty="0" err="1">
                <a:latin typeface="Times New Roman" panose="02020603050405020304" pitchFamily="18" charset="0"/>
                <a:cs typeface="Times New Roman" panose="02020603050405020304" pitchFamily="18" charset="0"/>
              </a:rPr>
              <a:t>intraction</a:t>
            </a:r>
            <a:r>
              <a:rPr lang="fr-FR" sz="2000" b="1" dirty="0">
                <a:latin typeface="Times New Roman" panose="02020603050405020304" pitchFamily="18" charset="0"/>
                <a:cs typeface="Times New Roman" panose="02020603050405020304" pitchFamily="18" charset="0"/>
              </a:rPr>
              <a:t>   </a:t>
            </a:r>
          </a:p>
        </p:txBody>
      </p:sp>
      <p:sp>
        <p:nvSpPr>
          <p:cNvPr id="60" name="ZoneTexte 59">
            <a:extLst>
              <a:ext uri="{FF2B5EF4-FFF2-40B4-BE49-F238E27FC236}">
                <a16:creationId xmlns:a16="http://schemas.microsoft.com/office/drawing/2014/main" id="{752365E5-C1CE-4D13-91DD-8136A64FA581}"/>
              </a:ext>
            </a:extLst>
          </p:cNvPr>
          <p:cNvSpPr txBox="1"/>
          <p:nvPr/>
        </p:nvSpPr>
        <p:spPr>
          <a:xfrm>
            <a:off x="13604772" y="13544497"/>
            <a:ext cx="10959243" cy="830997"/>
          </a:xfrm>
          <a:prstGeom prst="rect">
            <a:avLst/>
          </a:prstGeom>
          <a:noFill/>
        </p:spPr>
        <p:txBody>
          <a:bodyPr wrap="square" rtlCol="0">
            <a:spAutoFit/>
          </a:bodyPr>
          <a:lstStyle/>
          <a:p>
            <a:r>
              <a:rPr lang="fr-FR" sz="2400" dirty="0" err="1">
                <a:latin typeface="Times New Roman" panose="02020603050405020304" pitchFamily="18" charset="0"/>
                <a:cs typeface="Times New Roman" panose="02020603050405020304" pitchFamily="18" charset="0"/>
              </a:rPr>
              <a:t>Betaxanthin</a:t>
            </a:r>
            <a:r>
              <a:rPr lang="fr-FR" sz="2400" dirty="0">
                <a:latin typeface="Times New Roman" panose="02020603050405020304" pitchFamily="18" charset="0"/>
                <a:cs typeface="Times New Roman" panose="02020603050405020304" pitchFamily="18" charset="0"/>
              </a:rPr>
              <a:t> (Bx) and </a:t>
            </a:r>
            <a:r>
              <a:rPr lang="fr-FR" sz="2400" dirty="0" err="1">
                <a:latin typeface="Times New Roman" panose="02020603050405020304" pitchFamily="18" charset="0"/>
                <a:cs typeface="Times New Roman" panose="02020603050405020304" pitchFamily="18" charset="0"/>
              </a:rPr>
              <a:t>betacyanin</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Bc</a:t>
            </a:r>
            <a:r>
              <a:rPr lang="fr-FR" sz="2400" dirty="0">
                <a:latin typeface="Times New Roman" panose="02020603050405020304" pitchFamily="18" charset="0"/>
                <a:cs typeface="Times New Roman" panose="02020603050405020304" pitchFamily="18" charset="0"/>
              </a:rPr>
              <a:t>) contents, Bx/</a:t>
            </a:r>
            <a:r>
              <a:rPr lang="fr-FR" sz="2400" dirty="0" err="1">
                <a:latin typeface="Times New Roman" panose="02020603050405020304" pitchFamily="18" charset="0"/>
                <a:cs typeface="Times New Roman" panose="02020603050405020304" pitchFamily="18" charset="0"/>
              </a:rPr>
              <a:t>Bc</a:t>
            </a:r>
            <a:r>
              <a:rPr lang="fr-FR" sz="2400" dirty="0">
                <a:latin typeface="Times New Roman" panose="02020603050405020304" pitchFamily="18" charset="0"/>
                <a:cs typeface="Times New Roman" panose="02020603050405020304" pitchFamily="18" charset="0"/>
              </a:rPr>
              <a:t> ratios as </a:t>
            </a:r>
            <a:r>
              <a:rPr lang="fr-FR" sz="2400" dirty="0" err="1">
                <a:latin typeface="Times New Roman" panose="02020603050405020304" pitchFamily="18" charset="0"/>
                <a:cs typeface="Times New Roman" panose="02020603050405020304" pitchFamily="18" charset="0"/>
              </a:rPr>
              <a:t>well</a:t>
            </a:r>
            <a:r>
              <a:rPr lang="fr-FR" sz="2400" dirty="0">
                <a:latin typeface="Times New Roman" panose="02020603050405020304" pitchFamily="18" charset="0"/>
                <a:cs typeface="Times New Roman" panose="02020603050405020304" pitchFamily="18" charset="0"/>
              </a:rPr>
              <a:t> proline/Bx ratios </a:t>
            </a:r>
            <a:r>
              <a:rPr lang="fr-FR" sz="2400" dirty="0" err="1">
                <a:latin typeface="Times New Roman" panose="02020603050405020304" pitchFamily="18" charset="0"/>
                <a:cs typeface="Times New Roman" panose="02020603050405020304" pitchFamily="18" charset="0"/>
              </a:rPr>
              <a:t>were</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determined</a:t>
            </a:r>
            <a:r>
              <a:rPr lang="fr-FR" sz="2400" dirty="0">
                <a:latin typeface="Times New Roman" panose="02020603050405020304" pitchFamily="18" charset="0"/>
                <a:cs typeface="Times New Roman" panose="02020603050405020304" pitchFamily="18" charset="0"/>
              </a:rPr>
              <a:t> </a:t>
            </a:r>
            <a:r>
              <a:rPr lang="fr-FR" sz="2400" dirty="0">
                <a:solidFill>
                  <a:schemeClr val="accent5"/>
                </a:solidFill>
                <a:latin typeface="Times New Roman" panose="02020603050405020304" pitchFamily="18" charset="0"/>
                <a:cs typeface="Times New Roman" panose="02020603050405020304" pitchFamily="18" charset="0"/>
              </a:rPr>
              <a:t>(Table 3)</a:t>
            </a:r>
          </a:p>
        </p:txBody>
      </p:sp>
      <p:sp>
        <p:nvSpPr>
          <p:cNvPr id="63" name="ZoneTexte 62">
            <a:extLst>
              <a:ext uri="{FF2B5EF4-FFF2-40B4-BE49-F238E27FC236}">
                <a16:creationId xmlns:a16="http://schemas.microsoft.com/office/drawing/2014/main" id="{157173E0-FC47-4D33-9289-2A0DBC92AA21}"/>
              </a:ext>
            </a:extLst>
          </p:cNvPr>
          <p:cNvSpPr txBox="1"/>
          <p:nvPr/>
        </p:nvSpPr>
        <p:spPr>
          <a:xfrm>
            <a:off x="641793" y="25403386"/>
            <a:ext cx="10941400" cy="1200329"/>
          </a:xfrm>
          <a:prstGeom prst="rect">
            <a:avLst/>
          </a:prstGeom>
          <a:noFill/>
        </p:spPr>
        <p:txBody>
          <a:bodyPr wrap="square" rtlCol="0">
            <a:spAutoFit/>
          </a:bodyPr>
          <a:lstStyle/>
          <a:p>
            <a:pPr algn="just"/>
            <a:r>
              <a:rPr lang="fr-FR" sz="2400" dirty="0">
                <a:latin typeface="Times New Roman" panose="02020603050405020304" pitchFamily="18" charset="0"/>
                <a:cs typeface="Times New Roman" panose="02020603050405020304" pitchFamily="18" charset="0"/>
              </a:rPr>
              <a:t>Juice </a:t>
            </a:r>
            <a:r>
              <a:rPr lang="fr-FR" sz="2400" dirty="0" err="1">
                <a:latin typeface="Times New Roman" panose="02020603050405020304" pitchFamily="18" charset="0"/>
                <a:cs typeface="Times New Roman" panose="02020603050405020304" pitchFamily="18" charset="0"/>
              </a:rPr>
              <a:t>concentrate</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were</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produced</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under</a:t>
            </a:r>
            <a:r>
              <a:rPr lang="fr-FR" sz="2400" dirty="0">
                <a:latin typeface="Times New Roman" panose="02020603050405020304" pitchFamily="18" charset="0"/>
                <a:cs typeface="Times New Roman" panose="02020603050405020304" pitchFamily="18" charset="0"/>
              </a:rPr>
              <a:t> room </a:t>
            </a:r>
            <a:r>
              <a:rPr lang="fr-FR" sz="2400" dirty="0" err="1">
                <a:latin typeface="Times New Roman" panose="02020603050405020304" pitchFamily="18" charset="0"/>
                <a:cs typeface="Times New Roman" panose="02020603050405020304" pitchFamily="18" charset="0"/>
              </a:rPr>
              <a:t>temperature</a:t>
            </a:r>
            <a:r>
              <a:rPr lang="fr-FR" sz="2400" dirty="0">
                <a:latin typeface="Times New Roman" panose="02020603050405020304" pitchFamily="18" charset="0"/>
                <a:cs typeface="Times New Roman" panose="02020603050405020304" pitchFamily="18" charset="0"/>
              </a:rPr>
              <a:t> at </a:t>
            </a:r>
            <a:r>
              <a:rPr lang="fr-FR" sz="2400" dirty="0" err="1">
                <a:latin typeface="Times New Roman" panose="02020603050405020304" pitchFamily="18" charset="0"/>
                <a:cs typeface="Times New Roman" panose="02020603050405020304" pitchFamily="18" charset="0"/>
              </a:rPr>
              <a:t>laboratory</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scale</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using</a:t>
            </a:r>
            <a:r>
              <a:rPr lang="fr-FR" sz="2400" dirty="0">
                <a:latin typeface="Times New Roman" panose="02020603050405020304" pitchFamily="18" charset="0"/>
                <a:cs typeface="Times New Roman" panose="02020603050405020304" pitchFamily="18" charset="0"/>
              </a:rPr>
              <a:t> a rotary </a:t>
            </a:r>
            <a:r>
              <a:rPr lang="fr-FR" sz="2400" dirty="0" err="1">
                <a:latin typeface="Times New Roman" panose="02020603050405020304" pitchFamily="18" charset="0"/>
                <a:cs typeface="Times New Roman" panose="02020603050405020304" pitchFamily="18" charset="0"/>
              </a:rPr>
              <a:t>evaporator</a:t>
            </a:r>
            <a:r>
              <a:rPr lang="fr-FR" sz="2400" dirty="0">
                <a:latin typeface="Times New Roman" panose="02020603050405020304" pitchFamily="18" charset="0"/>
                <a:cs typeface="Times New Roman" panose="02020603050405020304" pitchFamily="18" charset="0"/>
              </a:rPr>
              <a:t> and open pan </a:t>
            </a:r>
            <a:r>
              <a:rPr lang="fr-FR" sz="2400" dirty="0" err="1">
                <a:latin typeface="Times New Roman" panose="02020603050405020304" pitchFamily="18" charset="0"/>
                <a:cs typeface="Times New Roman" panose="02020603050405020304" pitchFamily="18" charset="0"/>
              </a:rPr>
              <a:t>evaporator</a:t>
            </a:r>
            <a:r>
              <a:rPr lang="fr-FR" sz="2400" dirty="0">
                <a:latin typeface="Times New Roman" panose="02020603050405020304" pitchFamily="18" charset="0"/>
                <a:cs typeface="Times New Roman" panose="02020603050405020304" pitchFamily="18" charset="0"/>
              </a:rPr>
              <a:t> system </a:t>
            </a:r>
            <a:r>
              <a:rPr lang="fr-FR" sz="2400" dirty="0" err="1">
                <a:latin typeface="Times New Roman" panose="02020603050405020304" pitchFamily="18" charset="0"/>
                <a:cs typeface="Times New Roman" panose="02020603050405020304" pitchFamily="18" charset="0"/>
              </a:rPr>
              <a:t>applying</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magnetic</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stirrer</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with</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temperature</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sensor</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Traditional</a:t>
            </a:r>
            <a:r>
              <a:rPr lang="fr-FR" sz="2400" dirty="0">
                <a:latin typeface="Times New Roman" panose="02020603050405020304" pitchFamily="18" charset="0"/>
                <a:cs typeface="Times New Roman" panose="02020603050405020304" pitchFamily="18" charset="0"/>
              </a:rPr>
              <a:t> jam </a:t>
            </a:r>
            <a:r>
              <a:rPr lang="fr-FR" sz="2400" dirty="0" err="1">
                <a:latin typeface="Times New Roman" panose="02020603050405020304" pitchFamily="18" charset="0"/>
                <a:cs typeface="Times New Roman" panose="02020603050405020304" pitchFamily="18" charset="0"/>
              </a:rPr>
              <a:t>was</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purshased</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from</a:t>
            </a:r>
            <a:r>
              <a:rPr lang="fr-FR" sz="2400" dirty="0">
                <a:latin typeface="Times New Roman" panose="02020603050405020304" pitchFamily="18" charset="0"/>
                <a:cs typeface="Times New Roman" panose="02020603050405020304" pitchFamily="18" charset="0"/>
              </a:rPr>
              <a:t> artisan </a:t>
            </a:r>
            <a:r>
              <a:rPr lang="fr-FR" sz="2400" dirty="0" err="1">
                <a:latin typeface="Times New Roman" panose="02020603050405020304" pitchFamily="18" charset="0"/>
                <a:cs typeface="Times New Roman" panose="02020603050405020304" pitchFamily="18" charset="0"/>
              </a:rPr>
              <a:t>factory</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Zelfene</a:t>
            </a:r>
            <a:r>
              <a:rPr lang="fr-FR" sz="2400" dirty="0">
                <a:latin typeface="Times New Roman" panose="02020603050405020304" pitchFamily="18" charset="0"/>
                <a:cs typeface="Times New Roman" panose="02020603050405020304" pitchFamily="18" charset="0"/>
              </a:rPr>
              <a:t>).  </a:t>
            </a:r>
          </a:p>
        </p:txBody>
      </p:sp>
      <p:sp>
        <p:nvSpPr>
          <p:cNvPr id="1024" name="ZoneTexte 1023">
            <a:extLst>
              <a:ext uri="{FF2B5EF4-FFF2-40B4-BE49-F238E27FC236}">
                <a16:creationId xmlns:a16="http://schemas.microsoft.com/office/drawing/2014/main" id="{21A0028B-F7B1-48EB-A261-CD91253E94E7}"/>
              </a:ext>
            </a:extLst>
          </p:cNvPr>
          <p:cNvSpPr txBox="1"/>
          <p:nvPr/>
        </p:nvSpPr>
        <p:spPr>
          <a:xfrm>
            <a:off x="1208135" y="30164982"/>
            <a:ext cx="10897569" cy="1077218"/>
          </a:xfrm>
          <a:prstGeom prst="rect">
            <a:avLst/>
          </a:prstGeom>
          <a:noFill/>
        </p:spPr>
        <p:txBody>
          <a:bodyPr wrap="square" rtlCol="0">
            <a:spAutoFit/>
          </a:bodyPr>
          <a:lstStyle/>
          <a:p>
            <a:pPr marL="285750" indent="-285750" algn="just">
              <a:buFont typeface="Wingdings" panose="05000000000000000000" pitchFamily="2" charset="2"/>
              <a:buChar char="v"/>
            </a:pPr>
            <a:r>
              <a:rPr lang="fr-FR" sz="2000" dirty="0" err="1">
                <a:latin typeface="Times New Roman" panose="02020603050405020304" pitchFamily="18" charset="0"/>
                <a:cs typeface="Times New Roman" panose="02020603050405020304" pitchFamily="18" charset="0"/>
              </a:rPr>
              <a:t>Throughout</a:t>
            </a:r>
            <a:r>
              <a:rPr lang="fr-FR" sz="2000" dirty="0">
                <a:latin typeface="Times New Roman" panose="02020603050405020304" pitchFamily="18" charset="0"/>
                <a:cs typeface="Times New Roman" panose="02020603050405020304" pitchFamily="18" charset="0"/>
              </a:rPr>
              <a:t> the concentration </a:t>
            </a:r>
            <a:r>
              <a:rPr lang="fr-FR" sz="2000" dirty="0" err="1">
                <a:latin typeface="Times New Roman" panose="02020603050405020304" pitchFamily="18" charset="0"/>
                <a:cs typeface="Times New Roman" panose="02020603050405020304" pitchFamily="18" charset="0"/>
              </a:rPr>
              <a:t>yields</a:t>
            </a:r>
            <a:r>
              <a:rPr lang="fr-FR" sz="2000" dirty="0">
                <a:latin typeface="Times New Roman" panose="02020603050405020304" pitchFamily="18" charset="0"/>
                <a:cs typeface="Times New Roman" panose="02020603050405020304" pitchFamily="18" charset="0"/>
              </a:rPr>
              <a:t> in </a:t>
            </a:r>
            <a:r>
              <a:rPr lang="fr-FR" sz="2000" dirty="0">
                <a:solidFill>
                  <a:schemeClr val="accent5"/>
                </a:solidFill>
                <a:latin typeface="Times New Roman" panose="02020603050405020304" pitchFamily="18" charset="0"/>
                <a:cs typeface="Times New Roman" panose="02020603050405020304" pitchFamily="18" charset="0"/>
              </a:rPr>
              <a:t>Table 1</a:t>
            </a:r>
            <a:r>
              <a:rPr lang="fr-FR" sz="2000" dirty="0">
                <a:latin typeface="Times New Roman" panose="02020603050405020304" pitchFamily="18" charset="0"/>
                <a:cs typeface="Times New Roman" panose="02020603050405020304" pitchFamily="18" charset="0"/>
              </a:rPr>
              <a:t>, an important </a:t>
            </a:r>
            <a:r>
              <a:rPr lang="en-US" sz="2000" dirty="0">
                <a:latin typeface="Times New Roman" panose="02020603050405020304" pitchFamily="18" charset="0"/>
                <a:cs typeface="Times New Roman" panose="02020603050405020304" pitchFamily="18" charset="0"/>
              </a:rPr>
              <a:t>decay</a:t>
            </a:r>
            <a:r>
              <a:rPr lang="fr-FR" sz="2000" dirty="0">
                <a:latin typeface="Times New Roman" panose="02020603050405020304" pitchFamily="18" charset="0"/>
                <a:cs typeface="Times New Roman" panose="02020603050405020304" pitchFamily="18" charset="0"/>
              </a:rPr>
              <a:t> of </a:t>
            </a:r>
            <a:r>
              <a:rPr lang="fr-FR" sz="2000" dirty="0" err="1">
                <a:latin typeface="Times New Roman" panose="02020603050405020304" pitchFamily="18" charset="0"/>
                <a:cs typeface="Times New Roman" panose="02020603050405020304" pitchFamily="18" charset="0"/>
              </a:rPr>
              <a:t>weight</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is</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observed</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arround</a:t>
            </a:r>
            <a:r>
              <a:rPr lang="fr-FR" sz="2000" dirty="0">
                <a:latin typeface="Times New Roman" panose="02020603050405020304" pitchFamily="18" charset="0"/>
                <a:cs typeface="Times New Roman" panose="02020603050405020304" pitchFamily="18" charset="0"/>
              </a:rPr>
              <a:t> 70% w/w) due to the </a:t>
            </a:r>
            <a:r>
              <a:rPr lang="fr-FR" sz="2000" dirty="0" err="1">
                <a:latin typeface="Times New Roman" panose="02020603050405020304" pitchFamily="18" charset="0"/>
                <a:cs typeface="Times New Roman" panose="02020603050405020304" pitchFamily="18" charset="0"/>
              </a:rPr>
              <a:t>highest</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moisture</a:t>
            </a:r>
            <a:r>
              <a:rPr lang="fr-FR" sz="2000" dirty="0">
                <a:latin typeface="Times New Roman" panose="02020603050405020304" pitchFamily="18" charset="0"/>
                <a:cs typeface="Times New Roman" panose="02020603050405020304" pitchFamily="18" charset="0"/>
              </a:rPr>
              <a:t> </a:t>
            </a:r>
            <a:r>
              <a:rPr lang="fr-FR" sz="2400" dirty="0">
                <a:latin typeface="Times New Roman" panose="02020603050405020304" pitchFamily="18" charset="0"/>
                <a:cs typeface="Times New Roman" panose="02020603050405020304" pitchFamily="18" charset="0"/>
              </a:rPr>
              <a:t>content</a:t>
            </a:r>
            <a:r>
              <a:rPr lang="fr-FR" sz="2000" dirty="0">
                <a:latin typeface="Times New Roman" panose="02020603050405020304" pitchFamily="18" charset="0"/>
                <a:cs typeface="Times New Roman" panose="02020603050405020304" pitchFamily="18" charset="0"/>
              </a:rPr>
              <a:t> of </a:t>
            </a:r>
            <a:r>
              <a:rPr lang="en-US" sz="2000" dirty="0">
                <a:latin typeface="Times New Roman" panose="02020603050405020304" pitchFamily="18" charset="0"/>
                <a:cs typeface="Times New Roman" panose="02020603050405020304" pitchFamily="18" charset="0"/>
              </a:rPr>
              <a:t>this</a:t>
            </a:r>
            <a:r>
              <a:rPr lang="fr-FR" sz="2000" dirty="0">
                <a:latin typeface="Times New Roman" panose="02020603050405020304" pitchFamily="18" charset="0"/>
                <a:cs typeface="Times New Roman" panose="02020603050405020304" pitchFamily="18" charset="0"/>
              </a:rPr>
              <a:t> fruit (90.66 %) .</a:t>
            </a:r>
          </a:p>
          <a:p>
            <a:pPr marL="285750" indent="-285750">
              <a:buFont typeface="Wingdings" panose="05000000000000000000" pitchFamily="2" charset="2"/>
              <a:buChar char="v"/>
            </a:pPr>
            <a:r>
              <a:rPr lang="fr-FR" sz="2000" dirty="0">
                <a:latin typeface="Times New Roman" panose="02020603050405020304" pitchFamily="18" charset="0"/>
                <a:cs typeface="Times New Roman" panose="02020603050405020304" pitchFamily="18" charset="0"/>
              </a:rPr>
              <a:t>the vacuum </a:t>
            </a:r>
            <a:r>
              <a:rPr lang="fr-FR" sz="2000" dirty="0" err="1">
                <a:latin typeface="Times New Roman" panose="02020603050405020304" pitchFamily="18" charset="0"/>
                <a:cs typeface="Times New Roman" panose="02020603050405020304" pitchFamily="18" charset="0"/>
              </a:rPr>
              <a:t>evaporation</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seems</a:t>
            </a:r>
            <a:r>
              <a:rPr lang="fr-FR" sz="2000" dirty="0">
                <a:latin typeface="Times New Roman" panose="02020603050405020304" pitchFamily="18" charset="0"/>
                <a:cs typeface="Times New Roman" panose="02020603050405020304" pitchFamily="18" charset="0"/>
              </a:rPr>
              <a:t> to </a:t>
            </a:r>
            <a:r>
              <a:rPr lang="fr-FR" sz="2000" dirty="0" err="1">
                <a:latin typeface="Times New Roman" panose="02020603050405020304" pitchFamily="18" charset="0"/>
                <a:cs typeface="Times New Roman" panose="02020603050405020304" pitchFamily="18" charset="0"/>
              </a:rPr>
              <a:t>be</a:t>
            </a:r>
            <a:r>
              <a:rPr lang="fr-FR" sz="2000" dirty="0">
                <a:latin typeface="Times New Roman" panose="02020603050405020304" pitchFamily="18" charset="0"/>
                <a:cs typeface="Times New Roman" panose="02020603050405020304" pitchFamily="18" charset="0"/>
              </a:rPr>
              <a:t> the </a:t>
            </a:r>
            <a:r>
              <a:rPr lang="fr-FR" sz="2000" dirty="0" err="1">
                <a:latin typeface="Times New Roman" panose="02020603050405020304" pitchFamily="18" charset="0"/>
                <a:cs typeface="Times New Roman" panose="02020603050405020304" pitchFamily="18" charset="0"/>
              </a:rPr>
              <a:t>gainful</a:t>
            </a:r>
            <a:r>
              <a:rPr lang="fr-FR" sz="2000" dirty="0">
                <a:latin typeface="Times New Roman" panose="02020603050405020304" pitchFamily="18" charset="0"/>
                <a:cs typeface="Times New Roman" panose="02020603050405020304" pitchFamily="18" charset="0"/>
              </a:rPr>
              <a:t> process.</a:t>
            </a:r>
          </a:p>
        </p:txBody>
      </p:sp>
      <p:sp>
        <p:nvSpPr>
          <p:cNvPr id="66" name="Forme libre : forme 65">
            <a:extLst>
              <a:ext uri="{FF2B5EF4-FFF2-40B4-BE49-F238E27FC236}">
                <a16:creationId xmlns:a16="http://schemas.microsoft.com/office/drawing/2014/main" id="{F6BB5FA2-9B85-4FE1-8037-071BB2E0CBD7}"/>
              </a:ext>
            </a:extLst>
          </p:cNvPr>
          <p:cNvSpPr/>
          <p:nvPr/>
        </p:nvSpPr>
        <p:spPr>
          <a:xfrm>
            <a:off x="4752047" y="9467091"/>
            <a:ext cx="2306321" cy="437896"/>
          </a:xfrm>
          <a:custGeom>
            <a:avLst/>
            <a:gdLst>
              <a:gd name="connsiteX0" fmla="*/ 0 w 1532660"/>
              <a:gd name="connsiteY0" fmla="*/ 0 h 766146"/>
              <a:gd name="connsiteX1" fmla="*/ 1532660 w 1532660"/>
              <a:gd name="connsiteY1" fmla="*/ 0 h 766146"/>
              <a:gd name="connsiteX2" fmla="*/ 1532660 w 1532660"/>
              <a:gd name="connsiteY2" fmla="*/ 766146 h 766146"/>
              <a:gd name="connsiteX3" fmla="*/ 0 w 1532660"/>
              <a:gd name="connsiteY3" fmla="*/ 766146 h 766146"/>
              <a:gd name="connsiteX4" fmla="*/ 0 w 1532660"/>
              <a:gd name="connsiteY4" fmla="*/ 0 h 766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660" h="766146">
                <a:moveTo>
                  <a:pt x="0" y="0"/>
                </a:moveTo>
                <a:lnTo>
                  <a:pt x="1532660" y="0"/>
                </a:lnTo>
                <a:lnTo>
                  <a:pt x="1532660" y="766146"/>
                </a:lnTo>
                <a:lnTo>
                  <a:pt x="0" y="7661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255" tIns="8255" rIns="8255" bIns="8255" numCol="1" spcCol="1270" anchor="ctr" anchorCtr="0">
            <a:noAutofit/>
          </a:bodyPr>
          <a:lstStyle/>
          <a:p>
            <a:pPr algn="ctr" defTabSz="577850">
              <a:lnSpc>
                <a:spcPct val="90000"/>
              </a:lnSpc>
              <a:spcBef>
                <a:spcPct val="0"/>
              </a:spcBef>
              <a:spcAft>
                <a:spcPct val="35000"/>
              </a:spcAft>
            </a:pPr>
            <a:r>
              <a:rPr lang="fr-FR" sz="2000" dirty="0"/>
              <a:t>Hot </a:t>
            </a:r>
            <a:r>
              <a:rPr lang="fr-FR" sz="2000" dirty="0" err="1"/>
              <a:t>Temperature</a:t>
            </a:r>
            <a:endParaRPr lang="fr-FR" sz="2000" dirty="0"/>
          </a:p>
          <a:p>
            <a:pPr algn="ctr" defTabSz="577850">
              <a:lnSpc>
                <a:spcPct val="90000"/>
              </a:lnSpc>
              <a:spcBef>
                <a:spcPct val="0"/>
              </a:spcBef>
              <a:spcAft>
                <a:spcPct val="35000"/>
              </a:spcAft>
            </a:pPr>
            <a:r>
              <a:rPr lang="fr-FR" sz="2000" dirty="0" err="1"/>
              <a:t>Moisture</a:t>
            </a:r>
            <a:r>
              <a:rPr lang="fr-FR" sz="2000" dirty="0"/>
              <a:t> </a:t>
            </a:r>
            <a:r>
              <a:rPr lang="fr-FR" sz="2000" dirty="0" err="1"/>
              <a:t>evaporation</a:t>
            </a:r>
            <a:endParaRPr lang="fr-FR" sz="2000" dirty="0"/>
          </a:p>
          <a:p>
            <a:pPr algn="ctr" defTabSz="577850">
              <a:lnSpc>
                <a:spcPct val="90000"/>
              </a:lnSpc>
              <a:spcBef>
                <a:spcPct val="0"/>
              </a:spcBef>
              <a:spcAft>
                <a:spcPct val="35000"/>
              </a:spcAft>
            </a:pPr>
            <a:r>
              <a:rPr lang="fr-FR" sz="2000" dirty="0"/>
              <a:t>Time exposition </a:t>
            </a:r>
          </a:p>
          <a:p>
            <a:pPr lvl="0" algn="ctr" defTabSz="577850">
              <a:lnSpc>
                <a:spcPct val="90000"/>
              </a:lnSpc>
              <a:spcBef>
                <a:spcPct val="0"/>
              </a:spcBef>
              <a:spcAft>
                <a:spcPct val="35000"/>
              </a:spcAft>
            </a:pPr>
            <a:endParaRPr lang="fr-FR" sz="2000" dirty="0"/>
          </a:p>
          <a:p>
            <a:pPr marL="0" lvl="0" indent="0" algn="ctr" defTabSz="577850">
              <a:lnSpc>
                <a:spcPct val="90000"/>
              </a:lnSpc>
              <a:spcBef>
                <a:spcPct val="0"/>
              </a:spcBef>
              <a:spcAft>
                <a:spcPct val="35000"/>
              </a:spcAft>
              <a:buNone/>
            </a:pPr>
            <a:endParaRPr lang="fr-FR" sz="2000" kern="1200" dirty="0"/>
          </a:p>
        </p:txBody>
      </p:sp>
      <p:sp>
        <p:nvSpPr>
          <p:cNvPr id="67" name="ZoneTexte 66">
            <a:extLst>
              <a:ext uri="{FF2B5EF4-FFF2-40B4-BE49-F238E27FC236}">
                <a16:creationId xmlns:a16="http://schemas.microsoft.com/office/drawing/2014/main" id="{4F9CB1AB-3235-4F26-8880-1BCB634E8A63}"/>
              </a:ext>
            </a:extLst>
          </p:cNvPr>
          <p:cNvSpPr txBox="1"/>
          <p:nvPr/>
        </p:nvSpPr>
        <p:spPr>
          <a:xfrm>
            <a:off x="13696631" y="11029767"/>
            <a:ext cx="10266849" cy="1569660"/>
          </a:xfrm>
          <a:prstGeom prst="rect">
            <a:avLst/>
          </a:prstGeom>
          <a:noFill/>
        </p:spPr>
        <p:txBody>
          <a:bodyPr wrap="square" rtlCol="0">
            <a:spAutoFit/>
          </a:bodyPr>
          <a:lstStyle/>
          <a:p>
            <a:pPr algn="just">
              <a:spcAft>
                <a:spcPts val="0"/>
              </a:spcAft>
            </a:pPr>
            <a:r>
              <a:rPr lang="en-US" sz="2400" dirty="0">
                <a:solidFill>
                  <a:schemeClr val="accent1"/>
                </a:solidFill>
                <a:latin typeface="Times New Roman" panose="02020603050405020304" pitchFamily="18" charset="0"/>
                <a:ea typeface="AdvGulliv-R"/>
                <a:cs typeface="Times New Roman" panose="02020603050405020304" pitchFamily="18" charset="0"/>
              </a:rPr>
              <a:t>Table 2 </a:t>
            </a:r>
            <a:r>
              <a:rPr lang="en-US" sz="2400" dirty="0">
                <a:latin typeface="Times New Roman" panose="02020603050405020304" pitchFamily="18" charset="0"/>
                <a:ea typeface="AdvGulliv-R"/>
                <a:cs typeface="Times New Roman" panose="02020603050405020304" pitchFamily="18" charset="0"/>
              </a:rPr>
              <a:t>indicate the increase of glucose, fructose and proline concentration with thermal processes. </a:t>
            </a:r>
          </a:p>
          <a:p>
            <a:pPr algn="just">
              <a:spcAft>
                <a:spcPts val="0"/>
              </a:spcAft>
            </a:pPr>
            <a:r>
              <a:rPr lang="en-US" sz="2400" dirty="0">
                <a:latin typeface="Times New Roman" panose="02020603050405020304" pitchFamily="18" charset="0"/>
                <a:ea typeface="AdvGulliv-R"/>
                <a:cs typeface="Times New Roman" panose="02020603050405020304" pitchFamily="18" charset="0"/>
              </a:rPr>
              <a:t>Unexpectedly no HMF formation were found after concentration by rotary evaporation.</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25" name="ZoneTexte 1024">
            <a:extLst>
              <a:ext uri="{FF2B5EF4-FFF2-40B4-BE49-F238E27FC236}">
                <a16:creationId xmlns:a16="http://schemas.microsoft.com/office/drawing/2014/main" id="{C88A00E1-F1DC-402B-8265-D4658BC2B093}"/>
              </a:ext>
            </a:extLst>
          </p:cNvPr>
          <p:cNvSpPr txBox="1"/>
          <p:nvPr/>
        </p:nvSpPr>
        <p:spPr>
          <a:xfrm>
            <a:off x="13646225" y="12750882"/>
            <a:ext cx="10754169" cy="830997"/>
          </a:xfrm>
          <a:prstGeom prst="rect">
            <a:avLst/>
          </a:prstGeom>
          <a:noFill/>
        </p:spPr>
        <p:txBody>
          <a:bodyPr wrap="square" rtlCol="0">
            <a:spAutoFit/>
          </a:bodyPr>
          <a:lstStyle/>
          <a:p>
            <a:r>
              <a:rPr lang="en-US" sz="2400" b="1" dirty="0">
                <a:latin typeface="Lucida Calligraphy" panose="03010101010101010101" pitchFamily="66" charset="0"/>
              </a:rPr>
              <a:t>III- Pigments content, </a:t>
            </a:r>
            <a:r>
              <a:rPr lang="en-US" sz="2400" b="1" dirty="0" err="1">
                <a:latin typeface="Lucida Calligraphy" panose="03010101010101010101" pitchFamily="66" charset="0"/>
              </a:rPr>
              <a:t>colour</a:t>
            </a:r>
            <a:r>
              <a:rPr lang="en-US" sz="2400" b="1" dirty="0">
                <a:latin typeface="Lucida Calligraphy" panose="03010101010101010101" pitchFamily="66" charset="0"/>
              </a:rPr>
              <a:t> parameters and browning index of concentrate products </a:t>
            </a:r>
          </a:p>
        </p:txBody>
      </p:sp>
      <p:sp>
        <p:nvSpPr>
          <p:cNvPr id="1027" name="ZoneTexte 1026">
            <a:extLst>
              <a:ext uri="{FF2B5EF4-FFF2-40B4-BE49-F238E27FC236}">
                <a16:creationId xmlns:a16="http://schemas.microsoft.com/office/drawing/2014/main" id="{7099AFC8-C82D-4F27-AF31-2593995C9C1C}"/>
              </a:ext>
            </a:extLst>
          </p:cNvPr>
          <p:cNvSpPr txBox="1"/>
          <p:nvPr/>
        </p:nvSpPr>
        <p:spPr>
          <a:xfrm>
            <a:off x="14978463" y="23404532"/>
            <a:ext cx="9460930" cy="1015663"/>
          </a:xfrm>
          <a:prstGeom prst="rect">
            <a:avLst/>
          </a:prstGeom>
          <a:noFill/>
        </p:spPr>
        <p:txBody>
          <a:bodyPr wrap="square" rtlCol="0">
            <a:spAutoFit/>
          </a:bodyPr>
          <a:lstStyle/>
          <a:p>
            <a:r>
              <a:rPr lang="fr-FR" sz="2000" b="1" dirty="0">
                <a:latin typeface="Times New Roman" panose="02020603050405020304" pitchFamily="18" charset="0"/>
                <a:cs typeface="Times New Roman" panose="02020603050405020304" pitchFamily="18" charset="0"/>
              </a:rPr>
              <a:t>Figure 1: </a:t>
            </a:r>
            <a:r>
              <a:rPr lang="fr-FR" sz="2000" dirty="0" err="1">
                <a:latin typeface="Times New Roman" panose="02020603050405020304" pitchFamily="18" charset="0"/>
                <a:cs typeface="Times New Roman" panose="02020603050405020304" pitchFamily="18" charset="0"/>
              </a:rPr>
              <a:t>Lightness</a:t>
            </a:r>
            <a:r>
              <a:rPr lang="fr-FR" sz="2000" dirty="0">
                <a:latin typeface="Times New Roman" panose="02020603050405020304" pitchFamily="18" charset="0"/>
                <a:cs typeface="Times New Roman" panose="02020603050405020304" pitchFamily="18" charset="0"/>
              </a:rPr>
              <a:t> (L*), chroma (C*), hue angle (h°), total </a:t>
            </a:r>
            <a:r>
              <a:rPr lang="fr-FR" sz="2000" dirty="0" err="1">
                <a:latin typeface="Times New Roman" panose="02020603050405020304" pitchFamily="18" charset="0"/>
                <a:cs typeface="Times New Roman" panose="02020603050405020304" pitchFamily="18" charset="0"/>
              </a:rPr>
              <a:t>colour</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difference</a:t>
            </a:r>
            <a:r>
              <a:rPr lang="fr-FR"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Δ</a:t>
            </a:r>
            <a:r>
              <a:rPr lang="fr-FR" sz="2000" dirty="0">
                <a:latin typeface="Times New Roman" panose="02020603050405020304" pitchFamily="18" charset="0"/>
                <a:cs typeface="Times New Roman" panose="02020603050405020304" pitchFamily="18" charset="0"/>
              </a:rPr>
              <a:t>E* and </a:t>
            </a:r>
            <a:r>
              <a:rPr lang="fr-FR" sz="2000" dirty="0" err="1">
                <a:latin typeface="Times New Roman" panose="02020603050405020304" pitchFamily="18" charset="0"/>
                <a:cs typeface="Times New Roman" panose="02020603050405020304" pitchFamily="18" charset="0"/>
              </a:rPr>
              <a:t>Browing</a:t>
            </a:r>
            <a:r>
              <a:rPr lang="fr-FR" sz="2000" dirty="0">
                <a:latin typeface="Times New Roman" panose="02020603050405020304" pitchFamily="18" charset="0"/>
                <a:cs typeface="Times New Roman" panose="02020603050405020304" pitchFamily="18" charset="0"/>
              </a:rPr>
              <a:t> Index BI  </a:t>
            </a:r>
            <a:r>
              <a:rPr lang="fr-FR" sz="2000" dirty="0" err="1">
                <a:latin typeface="Times New Roman" panose="02020603050405020304" pitchFamily="18" charset="0"/>
                <a:cs typeface="Times New Roman" panose="02020603050405020304" pitchFamily="18" charset="0"/>
              </a:rPr>
              <a:t>monitored</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after</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each</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processing</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step</a:t>
            </a:r>
            <a:endParaRPr lang="fr-FR" sz="2000" dirty="0">
              <a:latin typeface="Times New Roman" panose="02020603050405020304" pitchFamily="18" charset="0"/>
              <a:cs typeface="Times New Roman" panose="02020603050405020304" pitchFamily="18" charset="0"/>
            </a:endParaRPr>
          </a:p>
          <a:p>
            <a:endParaRPr lang="fr-FR" sz="2000" dirty="0">
              <a:latin typeface="Times New Roman" panose="02020603050405020304" pitchFamily="18" charset="0"/>
              <a:cs typeface="Times New Roman" panose="02020603050405020304" pitchFamily="18" charset="0"/>
            </a:endParaRPr>
          </a:p>
        </p:txBody>
      </p:sp>
      <p:sp>
        <p:nvSpPr>
          <p:cNvPr id="1028" name="ZoneTexte 1027">
            <a:extLst>
              <a:ext uri="{FF2B5EF4-FFF2-40B4-BE49-F238E27FC236}">
                <a16:creationId xmlns:a16="http://schemas.microsoft.com/office/drawing/2014/main" id="{50C270E2-F559-4582-B7EB-3AD8902EF8AB}"/>
              </a:ext>
            </a:extLst>
          </p:cNvPr>
          <p:cNvSpPr txBox="1"/>
          <p:nvPr/>
        </p:nvSpPr>
        <p:spPr>
          <a:xfrm>
            <a:off x="13501401" y="24176514"/>
            <a:ext cx="10959243" cy="3108543"/>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cs typeface="Times New Roman" panose="02020603050405020304" pitchFamily="18" charset="0"/>
              </a:rPr>
              <a:t>All concentration processes decreased the color parameters (L, a and b values) in comparison with the initial juice and the products turned reddish brown for the open pan concentration except the vacuum concentration. </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cs typeface="Times New Roman" panose="02020603050405020304" pitchFamily="18" charset="0"/>
              </a:rPr>
              <a:t>The most sever color loss was in Traditional Jam (the highest BI) due to the long time and high temperature. However, browning of concentrated juice samples was negligible even after which was attributed to the predominance of proline exhibiting.</a:t>
            </a:r>
            <a:r>
              <a:rPr lang="en-US" sz="2800" dirty="0">
                <a:latin typeface="Times New Roman" panose="02020603050405020304" pitchFamily="18" charset="0"/>
                <a:ea typeface="Calibri" panose="020F0502020204030204" pitchFamily="34" charset="0"/>
                <a:cs typeface="Times New Roman" panose="02020603050405020304" pitchFamily="18" charset="0"/>
              </a:rPr>
              <a:t> </a:t>
            </a:r>
          </a:p>
          <a:p>
            <a:pPr algn="just"/>
            <a:endParaRPr lang="fr-FR" sz="2400" dirty="0">
              <a:latin typeface="Times New Roman" panose="02020603050405020304" pitchFamily="18" charset="0"/>
              <a:cs typeface="Times New Roman" panose="02020603050405020304" pitchFamily="18" charset="0"/>
            </a:endParaRPr>
          </a:p>
        </p:txBody>
      </p:sp>
      <p:graphicFrame>
        <p:nvGraphicFramePr>
          <p:cNvPr id="71" name="Graphique 70">
            <a:extLst>
              <a:ext uri="{FF2B5EF4-FFF2-40B4-BE49-F238E27FC236}">
                <a16:creationId xmlns:a16="http://schemas.microsoft.com/office/drawing/2014/main" id="{4D0D0506-D561-44CF-92BF-E6A0D2C5D504}"/>
              </a:ext>
            </a:extLst>
          </p:cNvPr>
          <p:cNvGraphicFramePr>
            <a:graphicFrameLocks/>
          </p:cNvGraphicFramePr>
          <p:nvPr>
            <p:extLst>
              <p:ext uri="{D42A27DB-BD31-4B8C-83A1-F6EECF244321}">
                <p14:modId xmlns:p14="http://schemas.microsoft.com/office/powerpoint/2010/main" val="2519857595"/>
              </p:ext>
            </p:extLst>
          </p:nvPr>
        </p:nvGraphicFramePr>
        <p:xfrm>
          <a:off x="16165887" y="19222769"/>
          <a:ext cx="6498598" cy="4245578"/>
        </p:xfrm>
        <a:graphic>
          <a:graphicData uri="http://schemas.openxmlformats.org/drawingml/2006/chart">
            <c:chart xmlns:c="http://schemas.openxmlformats.org/drawingml/2006/chart" xmlns:r="http://schemas.openxmlformats.org/officeDocument/2006/relationships" r:id="rId9"/>
          </a:graphicData>
        </a:graphic>
      </p:graphicFrame>
      <p:sp>
        <p:nvSpPr>
          <p:cNvPr id="1029" name="ZoneTexte 1028">
            <a:extLst>
              <a:ext uri="{FF2B5EF4-FFF2-40B4-BE49-F238E27FC236}">
                <a16:creationId xmlns:a16="http://schemas.microsoft.com/office/drawing/2014/main" id="{311FBF8B-24CC-4712-9EC0-5EA0F1D9D510}"/>
              </a:ext>
            </a:extLst>
          </p:cNvPr>
          <p:cNvSpPr txBox="1"/>
          <p:nvPr/>
        </p:nvSpPr>
        <p:spPr>
          <a:xfrm>
            <a:off x="13903952" y="17861098"/>
            <a:ext cx="10175769" cy="1200329"/>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cs typeface="Times New Roman" panose="02020603050405020304" pitchFamily="18" charset="0"/>
              </a:rPr>
              <a:t>During concentration at laboratory scale virtually a slight changes for Bx or </a:t>
            </a:r>
            <a:r>
              <a:rPr lang="en-US" sz="2400" dirty="0" err="1">
                <a:latin typeface="Times New Roman" panose="02020603050405020304" pitchFamily="18" charset="0"/>
                <a:cs typeface="Times New Roman" panose="02020603050405020304" pitchFamily="18" charset="0"/>
              </a:rPr>
              <a:t>Bc</a:t>
            </a:r>
            <a:r>
              <a:rPr lang="en-US" sz="2400" dirty="0">
                <a:latin typeface="Times New Roman" panose="02020603050405020304" pitchFamily="18" charset="0"/>
                <a:cs typeface="Times New Roman" panose="02020603050405020304" pitchFamily="18" charset="0"/>
              </a:rPr>
              <a:t> contents and Bx/</a:t>
            </a:r>
            <a:r>
              <a:rPr lang="en-US" sz="2400" dirty="0" err="1">
                <a:latin typeface="Times New Roman" panose="02020603050405020304" pitchFamily="18" charset="0"/>
                <a:cs typeface="Times New Roman" panose="02020603050405020304" pitchFamily="18" charset="0"/>
              </a:rPr>
              <a:t>Bc</a:t>
            </a:r>
            <a:r>
              <a:rPr lang="en-US" sz="2400" dirty="0">
                <a:latin typeface="Times New Roman" panose="02020603050405020304" pitchFamily="18" charset="0"/>
                <a:cs typeface="Times New Roman" panose="02020603050405020304" pitchFamily="18" charset="0"/>
              </a:rPr>
              <a:t> ratios were observed. However, proline/Bx ratios </a:t>
            </a:r>
            <a:r>
              <a:rPr lang="fr-FR" sz="2400" dirty="0" err="1">
                <a:latin typeface="Times New Roman" panose="02020603050405020304" pitchFamily="18" charset="0"/>
                <a:cs typeface="Times New Roman" panose="02020603050405020304" pitchFamily="18" charset="0"/>
              </a:rPr>
              <a:t>increased</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indicating</a:t>
            </a:r>
            <a:r>
              <a:rPr lang="fr-FR" sz="2400" dirty="0">
                <a:latin typeface="Times New Roman" panose="02020603050405020304" pitchFamily="18" charset="0"/>
                <a:cs typeface="Times New Roman" panose="02020603050405020304" pitchFamily="18" charset="0"/>
              </a:rPr>
              <a:t> proline-</a:t>
            </a:r>
            <a:r>
              <a:rPr lang="fr-FR" sz="2400" dirty="0" err="1">
                <a:latin typeface="Times New Roman" panose="02020603050405020304" pitchFamily="18" charset="0"/>
                <a:cs typeface="Times New Roman" panose="02020603050405020304" pitchFamily="18" charset="0"/>
              </a:rPr>
              <a:t>betaxanthin</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decay</a:t>
            </a:r>
            <a:r>
              <a:rPr lang="fr-FR"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55406573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9861</TotalTime>
  <Words>991</Words>
  <Application>Microsoft Office PowerPoint</Application>
  <PresentationFormat>Personalizzato</PresentationFormat>
  <Paragraphs>201</Paragraphs>
  <Slides>1</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vt:i4>
      </vt:variant>
    </vt:vector>
  </HeadingPairs>
  <TitlesOfParts>
    <vt:vector size="9" baseType="lpstr">
      <vt:lpstr>AdvTT5843c571</vt:lpstr>
      <vt:lpstr>Arial</vt:lpstr>
      <vt:lpstr>Calibri</vt:lpstr>
      <vt:lpstr>Calibri Light</vt:lpstr>
      <vt:lpstr>Lucida Calligraphy</vt:lpstr>
      <vt:lpstr>Times New Roman</vt:lpstr>
      <vt:lpstr>Wingdings</vt:lpstr>
      <vt:lpstr>Thème Office</vt:lpstr>
      <vt:lpstr>Changes in quality parameters, Proline, Betalains and Color during different thermal processes of Cactus pear (Opuntia ficus indica) juices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user</dc:creator>
  <cp:lastModifiedBy>Francesca</cp:lastModifiedBy>
  <cp:revision>327</cp:revision>
  <cp:lastPrinted>2019-12-11T14:23:48Z</cp:lastPrinted>
  <dcterms:created xsi:type="dcterms:W3CDTF">2019-12-05T10:25:02Z</dcterms:created>
  <dcterms:modified xsi:type="dcterms:W3CDTF">2024-01-12T01:35:29Z</dcterms:modified>
</cp:coreProperties>
</file>