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25203150" cy="36004500"/>
  <p:notesSz cx="6858000" cy="9144000"/>
  <p:defaultTextStyle>
    <a:defPPr>
      <a:defRPr lang="it-IT"/>
    </a:defPPr>
    <a:lvl1pPr marL="0" algn="l" defTabSz="3497580" rtl="0" eaLnBrk="1" latinLnBrk="0" hangingPunct="1">
      <a:defRPr sz="6900" kern="1200">
        <a:solidFill>
          <a:schemeClr val="tx1"/>
        </a:solidFill>
        <a:latin typeface="+mn-lt"/>
        <a:ea typeface="+mn-ea"/>
        <a:cs typeface="+mn-cs"/>
      </a:defRPr>
    </a:lvl1pPr>
    <a:lvl2pPr marL="1748790" algn="l" defTabSz="3497580" rtl="0" eaLnBrk="1" latinLnBrk="0" hangingPunct="1">
      <a:defRPr sz="6900" kern="1200">
        <a:solidFill>
          <a:schemeClr val="tx1"/>
        </a:solidFill>
        <a:latin typeface="+mn-lt"/>
        <a:ea typeface="+mn-ea"/>
        <a:cs typeface="+mn-cs"/>
      </a:defRPr>
    </a:lvl2pPr>
    <a:lvl3pPr marL="3497580" algn="l" defTabSz="3497580" rtl="0" eaLnBrk="1" latinLnBrk="0" hangingPunct="1">
      <a:defRPr sz="6900" kern="1200">
        <a:solidFill>
          <a:schemeClr val="tx1"/>
        </a:solidFill>
        <a:latin typeface="+mn-lt"/>
        <a:ea typeface="+mn-ea"/>
        <a:cs typeface="+mn-cs"/>
      </a:defRPr>
    </a:lvl3pPr>
    <a:lvl4pPr marL="5246370" algn="l" defTabSz="3497580" rtl="0" eaLnBrk="1" latinLnBrk="0" hangingPunct="1">
      <a:defRPr sz="6900" kern="1200">
        <a:solidFill>
          <a:schemeClr val="tx1"/>
        </a:solidFill>
        <a:latin typeface="+mn-lt"/>
        <a:ea typeface="+mn-ea"/>
        <a:cs typeface="+mn-cs"/>
      </a:defRPr>
    </a:lvl4pPr>
    <a:lvl5pPr marL="6995160" algn="l" defTabSz="3497580" rtl="0" eaLnBrk="1" latinLnBrk="0" hangingPunct="1">
      <a:defRPr sz="6900" kern="1200">
        <a:solidFill>
          <a:schemeClr val="tx1"/>
        </a:solidFill>
        <a:latin typeface="+mn-lt"/>
        <a:ea typeface="+mn-ea"/>
        <a:cs typeface="+mn-cs"/>
      </a:defRPr>
    </a:lvl5pPr>
    <a:lvl6pPr marL="8743950" algn="l" defTabSz="3497580" rtl="0" eaLnBrk="1" latinLnBrk="0" hangingPunct="1">
      <a:defRPr sz="6900" kern="1200">
        <a:solidFill>
          <a:schemeClr val="tx1"/>
        </a:solidFill>
        <a:latin typeface="+mn-lt"/>
        <a:ea typeface="+mn-ea"/>
        <a:cs typeface="+mn-cs"/>
      </a:defRPr>
    </a:lvl6pPr>
    <a:lvl7pPr marL="10492740" algn="l" defTabSz="3497580" rtl="0" eaLnBrk="1" latinLnBrk="0" hangingPunct="1">
      <a:defRPr sz="6900" kern="1200">
        <a:solidFill>
          <a:schemeClr val="tx1"/>
        </a:solidFill>
        <a:latin typeface="+mn-lt"/>
        <a:ea typeface="+mn-ea"/>
        <a:cs typeface="+mn-cs"/>
      </a:defRPr>
    </a:lvl7pPr>
    <a:lvl8pPr marL="12241530" algn="l" defTabSz="3497580" rtl="0" eaLnBrk="1" latinLnBrk="0" hangingPunct="1">
      <a:defRPr sz="6900" kern="1200">
        <a:solidFill>
          <a:schemeClr val="tx1"/>
        </a:solidFill>
        <a:latin typeface="+mn-lt"/>
        <a:ea typeface="+mn-ea"/>
        <a:cs typeface="+mn-cs"/>
      </a:defRPr>
    </a:lvl8pPr>
    <a:lvl9pPr marL="13990320" algn="l" defTabSz="3497580" rtl="0" eaLnBrk="1" latinLnBrk="0" hangingPunct="1">
      <a:defRPr sz="6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0">
          <p15:clr>
            <a:srgbClr val="A4A3A4"/>
          </p15:clr>
        </p15:guide>
        <p15:guide id="2" pos="793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ola" initials="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029" autoAdjust="0"/>
    <p:restoredTop sz="94660"/>
  </p:normalViewPr>
  <p:slideViewPr>
    <p:cSldViewPr>
      <p:cViewPr>
        <p:scale>
          <a:sx n="30" d="100"/>
          <a:sy n="30" d="100"/>
        </p:scale>
        <p:origin x="1446" y="-1380"/>
      </p:cViewPr>
      <p:guideLst>
        <p:guide orient="horz" pos="11340"/>
        <p:guide pos="7938"/>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dmin\Documents\Unimore\FISH\Prove%20FISH\Prove%202021\Prova%20in%20serra\Settembre%202021\Recap%20statistica%20prova%20FISH%20lattuga%20e%20pomodoro%20settembre%2020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dmin\Documents\Unimore\FISH\Prove%20FISH\Prove%202021\Prova%20in%20serra\Settembre%202021\Recap%20statistica%20prova%20FISH%20lattuga%20e%20pomodoro%20settembre%20202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4831146106736657E-2"/>
          <c:y val="5.0925925925925923E-2"/>
          <c:w val="0.88461329833770774"/>
          <c:h val="0.82741469816272961"/>
        </c:manualLayout>
      </c:layout>
      <c:lineChart>
        <c:grouping val="standard"/>
        <c:varyColors val="0"/>
        <c:ser>
          <c:idx val="0"/>
          <c:order val="0"/>
          <c:tx>
            <c:strRef>
              <c:f>Foglio1!$A$3</c:f>
              <c:strCache>
                <c:ptCount val="1"/>
                <c:pt idx="0">
                  <c:v>Ctrl</c:v>
                </c:pt>
              </c:strCache>
            </c:strRef>
          </c:tx>
          <c:spPr>
            <a:ln w="63500" cap="rnd">
              <a:solidFill>
                <a:schemeClr val="accent1"/>
              </a:solidFill>
              <a:round/>
            </a:ln>
            <a:effectLst/>
          </c:spPr>
          <c:marker>
            <c:symbol val="circle"/>
            <c:size val="5"/>
            <c:spPr>
              <a:solidFill>
                <a:schemeClr val="accent1"/>
              </a:solidFill>
              <a:ln w="9525">
                <a:solidFill>
                  <a:schemeClr val="accent1"/>
                </a:solidFill>
              </a:ln>
              <a:effectLst/>
            </c:spPr>
          </c:marker>
          <c:cat>
            <c:numRef>
              <c:f>Foglio1!$B$2:$D$2</c:f>
              <c:numCache>
                <c:formatCode>General</c:formatCode>
                <c:ptCount val="3"/>
                <c:pt idx="0">
                  <c:v>29</c:v>
                </c:pt>
                <c:pt idx="1">
                  <c:v>35</c:v>
                </c:pt>
                <c:pt idx="2">
                  <c:v>39</c:v>
                </c:pt>
              </c:numCache>
            </c:numRef>
          </c:cat>
          <c:val>
            <c:numRef>
              <c:f>Foglio1!$B$3:$D$3</c:f>
              <c:numCache>
                <c:formatCode>0.00</c:formatCode>
                <c:ptCount val="3"/>
                <c:pt idx="0">
                  <c:v>6.92</c:v>
                </c:pt>
                <c:pt idx="1">
                  <c:v>11.58</c:v>
                </c:pt>
                <c:pt idx="2">
                  <c:v>13.92</c:v>
                </c:pt>
              </c:numCache>
            </c:numRef>
          </c:val>
          <c:smooth val="0"/>
          <c:extLst>
            <c:ext xmlns:c16="http://schemas.microsoft.com/office/drawing/2014/chart" uri="{C3380CC4-5D6E-409C-BE32-E72D297353CC}">
              <c16:uniqueId val="{00000000-433D-4ADB-85A9-ED6406E5B639}"/>
            </c:ext>
          </c:extLst>
        </c:ser>
        <c:ser>
          <c:idx val="1"/>
          <c:order val="1"/>
          <c:tx>
            <c:strRef>
              <c:f>Foglio1!$A$4</c:f>
              <c:strCache>
                <c:ptCount val="1"/>
                <c:pt idx="0">
                  <c:v>FISH n°13</c:v>
                </c:pt>
              </c:strCache>
            </c:strRef>
          </c:tx>
          <c:spPr>
            <a:ln w="63500" cap="rnd">
              <a:solidFill>
                <a:schemeClr val="accent2"/>
              </a:solidFill>
              <a:round/>
            </a:ln>
            <a:effectLst/>
          </c:spPr>
          <c:marker>
            <c:symbol val="circle"/>
            <c:size val="5"/>
            <c:spPr>
              <a:solidFill>
                <a:schemeClr val="accent2"/>
              </a:solidFill>
              <a:ln w="9525">
                <a:solidFill>
                  <a:schemeClr val="accent2"/>
                </a:solidFill>
              </a:ln>
              <a:effectLst/>
            </c:spPr>
          </c:marker>
          <c:cat>
            <c:numRef>
              <c:f>Foglio1!$B$2:$D$2</c:f>
              <c:numCache>
                <c:formatCode>General</c:formatCode>
                <c:ptCount val="3"/>
                <c:pt idx="0">
                  <c:v>29</c:v>
                </c:pt>
                <c:pt idx="1">
                  <c:v>35</c:v>
                </c:pt>
                <c:pt idx="2">
                  <c:v>39</c:v>
                </c:pt>
              </c:numCache>
            </c:numRef>
          </c:cat>
          <c:val>
            <c:numRef>
              <c:f>Foglio1!$B$4:$D$4</c:f>
              <c:numCache>
                <c:formatCode>0.00</c:formatCode>
                <c:ptCount val="3"/>
                <c:pt idx="0">
                  <c:v>7.25</c:v>
                </c:pt>
                <c:pt idx="1">
                  <c:v>11.58</c:v>
                </c:pt>
                <c:pt idx="2">
                  <c:v>12.08</c:v>
                </c:pt>
              </c:numCache>
            </c:numRef>
          </c:val>
          <c:smooth val="0"/>
          <c:extLst>
            <c:ext xmlns:c16="http://schemas.microsoft.com/office/drawing/2014/chart" uri="{C3380CC4-5D6E-409C-BE32-E72D297353CC}">
              <c16:uniqueId val="{00000001-433D-4ADB-85A9-ED6406E5B639}"/>
            </c:ext>
          </c:extLst>
        </c:ser>
        <c:ser>
          <c:idx val="2"/>
          <c:order val="2"/>
          <c:tx>
            <c:strRef>
              <c:f>Foglio1!$A$5</c:f>
              <c:strCache>
                <c:ptCount val="1"/>
                <c:pt idx="0">
                  <c:v>BH</c:v>
                </c:pt>
              </c:strCache>
            </c:strRef>
          </c:tx>
          <c:spPr>
            <a:ln w="63500" cap="rnd">
              <a:solidFill>
                <a:schemeClr val="accent3"/>
              </a:solidFill>
              <a:round/>
            </a:ln>
            <a:effectLst/>
          </c:spPr>
          <c:marker>
            <c:symbol val="circle"/>
            <c:size val="5"/>
            <c:spPr>
              <a:solidFill>
                <a:schemeClr val="accent3"/>
              </a:solidFill>
              <a:ln w="9525">
                <a:solidFill>
                  <a:schemeClr val="accent3"/>
                </a:solidFill>
              </a:ln>
              <a:effectLst/>
            </c:spPr>
          </c:marker>
          <c:cat>
            <c:numRef>
              <c:f>Foglio1!$B$2:$D$2</c:f>
              <c:numCache>
                <c:formatCode>General</c:formatCode>
                <c:ptCount val="3"/>
                <c:pt idx="0">
                  <c:v>29</c:v>
                </c:pt>
                <c:pt idx="1">
                  <c:v>35</c:v>
                </c:pt>
                <c:pt idx="2">
                  <c:v>39</c:v>
                </c:pt>
              </c:numCache>
            </c:numRef>
          </c:cat>
          <c:val>
            <c:numRef>
              <c:f>Foglio1!$B$5:$D$5</c:f>
              <c:numCache>
                <c:formatCode>0.00</c:formatCode>
                <c:ptCount val="3"/>
                <c:pt idx="0">
                  <c:v>7.67</c:v>
                </c:pt>
                <c:pt idx="1">
                  <c:v>10.75</c:v>
                </c:pt>
                <c:pt idx="2">
                  <c:v>11.83</c:v>
                </c:pt>
              </c:numCache>
            </c:numRef>
          </c:val>
          <c:smooth val="0"/>
          <c:extLst>
            <c:ext xmlns:c16="http://schemas.microsoft.com/office/drawing/2014/chart" uri="{C3380CC4-5D6E-409C-BE32-E72D297353CC}">
              <c16:uniqueId val="{00000002-433D-4ADB-85A9-ED6406E5B639}"/>
            </c:ext>
          </c:extLst>
        </c:ser>
        <c:ser>
          <c:idx val="3"/>
          <c:order val="3"/>
          <c:tx>
            <c:strRef>
              <c:f>Foglio1!$A$6</c:f>
              <c:strCache>
                <c:ptCount val="1"/>
                <c:pt idx="0">
                  <c:v>FH</c:v>
                </c:pt>
              </c:strCache>
            </c:strRef>
          </c:tx>
          <c:spPr>
            <a:ln w="63500" cap="rnd">
              <a:solidFill>
                <a:schemeClr val="accent4"/>
              </a:solidFill>
              <a:round/>
            </a:ln>
            <a:effectLst/>
          </c:spPr>
          <c:marker>
            <c:symbol val="circle"/>
            <c:size val="5"/>
            <c:spPr>
              <a:solidFill>
                <a:schemeClr val="accent4"/>
              </a:solidFill>
              <a:ln w="9525">
                <a:solidFill>
                  <a:schemeClr val="accent4"/>
                </a:solidFill>
              </a:ln>
              <a:effectLst/>
            </c:spPr>
          </c:marker>
          <c:cat>
            <c:numRef>
              <c:f>Foglio1!$B$2:$D$2</c:f>
              <c:numCache>
                <c:formatCode>General</c:formatCode>
                <c:ptCount val="3"/>
                <c:pt idx="0">
                  <c:v>29</c:v>
                </c:pt>
                <c:pt idx="1">
                  <c:v>35</c:v>
                </c:pt>
                <c:pt idx="2">
                  <c:v>39</c:v>
                </c:pt>
              </c:numCache>
            </c:numRef>
          </c:cat>
          <c:val>
            <c:numRef>
              <c:f>Foglio1!$B$6:$D$6</c:f>
              <c:numCache>
                <c:formatCode>0.00</c:formatCode>
                <c:ptCount val="3"/>
                <c:pt idx="0">
                  <c:v>7.08</c:v>
                </c:pt>
                <c:pt idx="1">
                  <c:v>11.42</c:v>
                </c:pt>
                <c:pt idx="2">
                  <c:v>12.5</c:v>
                </c:pt>
              </c:numCache>
            </c:numRef>
          </c:val>
          <c:smooth val="0"/>
          <c:extLst>
            <c:ext xmlns:c16="http://schemas.microsoft.com/office/drawing/2014/chart" uri="{C3380CC4-5D6E-409C-BE32-E72D297353CC}">
              <c16:uniqueId val="{00000003-433D-4ADB-85A9-ED6406E5B639}"/>
            </c:ext>
          </c:extLst>
        </c:ser>
        <c:ser>
          <c:idx val="4"/>
          <c:order val="4"/>
          <c:tx>
            <c:strRef>
              <c:f>Foglio1!$A$7</c:f>
              <c:strCache>
                <c:ptCount val="1"/>
                <c:pt idx="0">
                  <c:v>FBH</c:v>
                </c:pt>
              </c:strCache>
            </c:strRef>
          </c:tx>
          <c:spPr>
            <a:ln w="63500" cap="rnd">
              <a:solidFill>
                <a:schemeClr val="accent5"/>
              </a:solidFill>
              <a:round/>
            </a:ln>
            <a:effectLst/>
          </c:spPr>
          <c:marker>
            <c:symbol val="circle"/>
            <c:size val="5"/>
            <c:spPr>
              <a:solidFill>
                <a:schemeClr val="accent5"/>
              </a:solidFill>
              <a:ln w="9525">
                <a:solidFill>
                  <a:schemeClr val="accent5"/>
                </a:solidFill>
              </a:ln>
              <a:effectLst/>
            </c:spPr>
          </c:marker>
          <c:cat>
            <c:numRef>
              <c:f>Foglio1!$B$2:$D$2</c:f>
              <c:numCache>
                <c:formatCode>General</c:formatCode>
                <c:ptCount val="3"/>
                <c:pt idx="0">
                  <c:v>29</c:v>
                </c:pt>
                <c:pt idx="1">
                  <c:v>35</c:v>
                </c:pt>
                <c:pt idx="2">
                  <c:v>39</c:v>
                </c:pt>
              </c:numCache>
            </c:numRef>
          </c:cat>
          <c:val>
            <c:numRef>
              <c:f>Foglio1!$B$7:$D$7</c:f>
              <c:numCache>
                <c:formatCode>0.00</c:formatCode>
                <c:ptCount val="3"/>
                <c:pt idx="0">
                  <c:v>7.92</c:v>
                </c:pt>
                <c:pt idx="1">
                  <c:v>11</c:v>
                </c:pt>
                <c:pt idx="2">
                  <c:v>12.17</c:v>
                </c:pt>
              </c:numCache>
            </c:numRef>
          </c:val>
          <c:smooth val="0"/>
          <c:extLst>
            <c:ext xmlns:c16="http://schemas.microsoft.com/office/drawing/2014/chart" uri="{C3380CC4-5D6E-409C-BE32-E72D297353CC}">
              <c16:uniqueId val="{00000004-433D-4ADB-85A9-ED6406E5B639}"/>
            </c:ext>
          </c:extLst>
        </c:ser>
        <c:ser>
          <c:idx val="5"/>
          <c:order val="5"/>
          <c:tx>
            <c:strRef>
              <c:f>Foglio1!$A$8</c:f>
              <c:strCache>
                <c:ptCount val="1"/>
                <c:pt idx="0">
                  <c:v>H</c:v>
                </c:pt>
              </c:strCache>
            </c:strRef>
          </c:tx>
          <c:spPr>
            <a:ln w="63500" cap="rnd">
              <a:solidFill>
                <a:schemeClr val="accent6"/>
              </a:solidFill>
              <a:round/>
            </a:ln>
            <a:effectLst/>
          </c:spPr>
          <c:marker>
            <c:symbol val="circle"/>
            <c:size val="5"/>
            <c:spPr>
              <a:solidFill>
                <a:schemeClr val="accent6"/>
              </a:solidFill>
              <a:ln w="9525">
                <a:solidFill>
                  <a:schemeClr val="accent6"/>
                </a:solidFill>
              </a:ln>
              <a:effectLst/>
            </c:spPr>
          </c:marker>
          <c:cat>
            <c:numRef>
              <c:f>Foglio1!$B$2:$D$2</c:f>
              <c:numCache>
                <c:formatCode>General</c:formatCode>
                <c:ptCount val="3"/>
                <c:pt idx="0">
                  <c:v>29</c:v>
                </c:pt>
                <c:pt idx="1">
                  <c:v>35</c:v>
                </c:pt>
                <c:pt idx="2">
                  <c:v>39</c:v>
                </c:pt>
              </c:numCache>
            </c:numRef>
          </c:cat>
          <c:val>
            <c:numRef>
              <c:f>Foglio1!$B$8:$D$8</c:f>
              <c:numCache>
                <c:formatCode>0.00</c:formatCode>
                <c:ptCount val="3"/>
                <c:pt idx="0">
                  <c:v>8.5</c:v>
                </c:pt>
                <c:pt idx="1">
                  <c:v>12.33</c:v>
                </c:pt>
                <c:pt idx="2">
                  <c:v>13.5</c:v>
                </c:pt>
              </c:numCache>
            </c:numRef>
          </c:val>
          <c:smooth val="0"/>
          <c:extLst>
            <c:ext xmlns:c16="http://schemas.microsoft.com/office/drawing/2014/chart" uri="{C3380CC4-5D6E-409C-BE32-E72D297353CC}">
              <c16:uniqueId val="{00000005-433D-4ADB-85A9-ED6406E5B639}"/>
            </c:ext>
          </c:extLst>
        </c:ser>
        <c:ser>
          <c:idx val="6"/>
          <c:order val="6"/>
          <c:tx>
            <c:strRef>
              <c:f>Foglio1!$A$9</c:f>
              <c:strCache>
                <c:ptCount val="1"/>
                <c:pt idx="0">
                  <c:v>FISH-MIX®</c:v>
                </c:pt>
              </c:strCache>
            </c:strRef>
          </c:tx>
          <c:spPr>
            <a:ln w="6350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cat>
            <c:numRef>
              <c:f>Foglio1!$B$2:$D$2</c:f>
              <c:numCache>
                <c:formatCode>General</c:formatCode>
                <c:ptCount val="3"/>
                <c:pt idx="0">
                  <c:v>29</c:v>
                </c:pt>
                <c:pt idx="1">
                  <c:v>35</c:v>
                </c:pt>
                <c:pt idx="2">
                  <c:v>39</c:v>
                </c:pt>
              </c:numCache>
            </c:numRef>
          </c:cat>
          <c:val>
            <c:numRef>
              <c:f>Foglio1!$B$9:$D$9</c:f>
              <c:numCache>
                <c:formatCode>0.00</c:formatCode>
                <c:ptCount val="3"/>
                <c:pt idx="0">
                  <c:v>6.17</c:v>
                </c:pt>
                <c:pt idx="1">
                  <c:v>10.5</c:v>
                </c:pt>
                <c:pt idx="2">
                  <c:v>12.75</c:v>
                </c:pt>
              </c:numCache>
            </c:numRef>
          </c:val>
          <c:smooth val="0"/>
          <c:extLst>
            <c:ext xmlns:c16="http://schemas.microsoft.com/office/drawing/2014/chart" uri="{C3380CC4-5D6E-409C-BE32-E72D297353CC}">
              <c16:uniqueId val="{00000006-433D-4ADB-85A9-ED6406E5B639}"/>
            </c:ext>
          </c:extLst>
        </c:ser>
        <c:dLbls>
          <c:showLegendKey val="0"/>
          <c:showVal val="0"/>
          <c:showCatName val="0"/>
          <c:showSerName val="0"/>
          <c:showPercent val="0"/>
          <c:showBubbleSize val="0"/>
        </c:dLbls>
        <c:marker val="1"/>
        <c:smooth val="0"/>
        <c:axId val="1691519344"/>
        <c:axId val="1691519760"/>
      </c:lineChart>
      <c:catAx>
        <c:axId val="1691519344"/>
        <c:scaling>
          <c:orientation val="minMax"/>
        </c:scaling>
        <c:delete val="0"/>
        <c:axPos val="b"/>
        <c:title>
          <c:tx>
            <c:rich>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it-IT"/>
                  <a:t>Days after sowing</a:t>
                </a:r>
              </a:p>
            </c:rich>
          </c:tx>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91519760"/>
        <c:crosses val="autoZero"/>
        <c:auto val="1"/>
        <c:lblAlgn val="ctr"/>
        <c:lblOffset val="100"/>
        <c:noMultiLvlLbl val="0"/>
      </c:catAx>
      <c:valAx>
        <c:axId val="16915197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it-IT"/>
                  <a:t>Number of leaves/plant</a:t>
                </a:r>
              </a:p>
            </c:rich>
          </c:tx>
          <c:overlay val="0"/>
          <c:spPr>
            <a:noFill/>
            <a:ln>
              <a:noFill/>
            </a:ln>
            <a:effectLst/>
          </c:spPr>
          <c:txPr>
            <a:bodyPr rot="-54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91519344"/>
        <c:crosses val="autoZero"/>
        <c:crossBetween val="between"/>
      </c:valAx>
      <c:spPr>
        <a:noFill/>
        <a:ln>
          <a:noFill/>
        </a:ln>
        <a:effectLst/>
      </c:spPr>
    </c:plotArea>
    <c:legend>
      <c:legendPos val="b"/>
      <c:layout>
        <c:manualLayout>
          <c:xMode val="edge"/>
          <c:yMode val="edge"/>
          <c:x val="0.11944444444444445"/>
          <c:y val="0.74594852726742478"/>
          <c:w val="0.87222222222222212"/>
          <c:h val="9.6644065325167686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sz="2400">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275590551181108E-2"/>
          <c:y val="5.0925925925925923E-2"/>
          <c:w val="0.89016885389326339"/>
          <c:h val="0.82741469816272961"/>
        </c:manualLayout>
      </c:layout>
      <c:lineChart>
        <c:grouping val="standard"/>
        <c:varyColors val="0"/>
        <c:ser>
          <c:idx val="0"/>
          <c:order val="0"/>
          <c:tx>
            <c:strRef>
              <c:f>Foglio1!$A$3</c:f>
              <c:strCache>
                <c:ptCount val="1"/>
                <c:pt idx="0">
                  <c:v>Ctrl</c:v>
                </c:pt>
              </c:strCache>
            </c:strRef>
          </c:tx>
          <c:spPr>
            <a:ln w="63500" cap="rnd">
              <a:solidFill>
                <a:schemeClr val="accent1"/>
              </a:solidFill>
              <a:round/>
            </a:ln>
            <a:effectLst/>
          </c:spPr>
          <c:marker>
            <c:symbol val="circle"/>
            <c:size val="5"/>
            <c:spPr>
              <a:solidFill>
                <a:schemeClr val="accent1"/>
              </a:solidFill>
              <a:ln w="9525">
                <a:solidFill>
                  <a:schemeClr val="accent1"/>
                </a:solidFill>
              </a:ln>
              <a:effectLst/>
            </c:spPr>
          </c:marker>
          <c:cat>
            <c:numRef>
              <c:f>Foglio1!$E$2:$G$2</c:f>
              <c:numCache>
                <c:formatCode>General</c:formatCode>
                <c:ptCount val="3"/>
                <c:pt idx="0">
                  <c:v>29</c:v>
                </c:pt>
                <c:pt idx="1">
                  <c:v>35</c:v>
                </c:pt>
                <c:pt idx="2">
                  <c:v>39</c:v>
                </c:pt>
              </c:numCache>
            </c:numRef>
          </c:cat>
          <c:val>
            <c:numRef>
              <c:f>Foglio1!$E$3:$G$3</c:f>
              <c:numCache>
                <c:formatCode>0.00</c:formatCode>
                <c:ptCount val="3"/>
                <c:pt idx="0">
                  <c:v>9.6999999999999993</c:v>
                </c:pt>
                <c:pt idx="1">
                  <c:v>12.1</c:v>
                </c:pt>
                <c:pt idx="2">
                  <c:v>12.44</c:v>
                </c:pt>
              </c:numCache>
            </c:numRef>
          </c:val>
          <c:smooth val="0"/>
          <c:extLst>
            <c:ext xmlns:c16="http://schemas.microsoft.com/office/drawing/2014/chart" uri="{C3380CC4-5D6E-409C-BE32-E72D297353CC}">
              <c16:uniqueId val="{00000000-255E-4850-AFA8-98BA0009B702}"/>
            </c:ext>
          </c:extLst>
        </c:ser>
        <c:ser>
          <c:idx val="1"/>
          <c:order val="1"/>
          <c:tx>
            <c:strRef>
              <c:f>Foglio1!$A$4</c:f>
              <c:strCache>
                <c:ptCount val="1"/>
                <c:pt idx="0">
                  <c:v>FISH n°13</c:v>
                </c:pt>
              </c:strCache>
            </c:strRef>
          </c:tx>
          <c:spPr>
            <a:ln w="63500" cap="rnd">
              <a:solidFill>
                <a:schemeClr val="accent2"/>
              </a:solidFill>
              <a:round/>
            </a:ln>
            <a:effectLst/>
          </c:spPr>
          <c:marker>
            <c:symbol val="circle"/>
            <c:size val="5"/>
            <c:spPr>
              <a:solidFill>
                <a:schemeClr val="accent2"/>
              </a:solidFill>
              <a:ln w="9525">
                <a:solidFill>
                  <a:schemeClr val="accent2"/>
                </a:solidFill>
              </a:ln>
              <a:effectLst/>
            </c:spPr>
          </c:marker>
          <c:cat>
            <c:numRef>
              <c:f>Foglio1!$E$2:$G$2</c:f>
              <c:numCache>
                <c:formatCode>General</c:formatCode>
                <c:ptCount val="3"/>
                <c:pt idx="0">
                  <c:v>29</c:v>
                </c:pt>
                <c:pt idx="1">
                  <c:v>35</c:v>
                </c:pt>
                <c:pt idx="2">
                  <c:v>39</c:v>
                </c:pt>
              </c:numCache>
            </c:numRef>
          </c:cat>
          <c:val>
            <c:numRef>
              <c:f>Foglio1!$E$4:$G$4</c:f>
              <c:numCache>
                <c:formatCode>0.00</c:formatCode>
                <c:ptCount val="3"/>
                <c:pt idx="0">
                  <c:v>9.4600000000000009</c:v>
                </c:pt>
                <c:pt idx="1">
                  <c:v>12.38</c:v>
                </c:pt>
                <c:pt idx="2">
                  <c:v>12.92</c:v>
                </c:pt>
              </c:numCache>
            </c:numRef>
          </c:val>
          <c:smooth val="0"/>
          <c:extLst>
            <c:ext xmlns:c16="http://schemas.microsoft.com/office/drawing/2014/chart" uri="{C3380CC4-5D6E-409C-BE32-E72D297353CC}">
              <c16:uniqueId val="{00000001-255E-4850-AFA8-98BA0009B702}"/>
            </c:ext>
          </c:extLst>
        </c:ser>
        <c:ser>
          <c:idx val="2"/>
          <c:order val="2"/>
          <c:tx>
            <c:strRef>
              <c:f>Foglio1!$A$5</c:f>
              <c:strCache>
                <c:ptCount val="1"/>
                <c:pt idx="0">
                  <c:v>BH</c:v>
                </c:pt>
              </c:strCache>
            </c:strRef>
          </c:tx>
          <c:spPr>
            <a:ln w="63500" cap="rnd">
              <a:solidFill>
                <a:schemeClr val="accent3"/>
              </a:solidFill>
              <a:round/>
            </a:ln>
            <a:effectLst/>
          </c:spPr>
          <c:marker>
            <c:symbol val="circle"/>
            <c:size val="5"/>
            <c:spPr>
              <a:solidFill>
                <a:schemeClr val="accent3"/>
              </a:solidFill>
              <a:ln w="9525">
                <a:solidFill>
                  <a:schemeClr val="accent3"/>
                </a:solidFill>
              </a:ln>
              <a:effectLst/>
            </c:spPr>
          </c:marker>
          <c:cat>
            <c:numRef>
              <c:f>Foglio1!$E$2:$G$2</c:f>
              <c:numCache>
                <c:formatCode>General</c:formatCode>
                <c:ptCount val="3"/>
                <c:pt idx="0">
                  <c:v>29</c:v>
                </c:pt>
                <c:pt idx="1">
                  <c:v>35</c:v>
                </c:pt>
                <c:pt idx="2">
                  <c:v>39</c:v>
                </c:pt>
              </c:numCache>
            </c:numRef>
          </c:cat>
          <c:val>
            <c:numRef>
              <c:f>Foglio1!$E$5:$G$5</c:f>
              <c:numCache>
                <c:formatCode>0.00</c:formatCode>
                <c:ptCount val="3"/>
                <c:pt idx="0">
                  <c:v>9.3800000000000008</c:v>
                </c:pt>
                <c:pt idx="1">
                  <c:v>11.42</c:v>
                </c:pt>
                <c:pt idx="2">
                  <c:v>11.92</c:v>
                </c:pt>
              </c:numCache>
            </c:numRef>
          </c:val>
          <c:smooth val="0"/>
          <c:extLst>
            <c:ext xmlns:c16="http://schemas.microsoft.com/office/drawing/2014/chart" uri="{C3380CC4-5D6E-409C-BE32-E72D297353CC}">
              <c16:uniqueId val="{00000002-255E-4850-AFA8-98BA0009B702}"/>
            </c:ext>
          </c:extLst>
        </c:ser>
        <c:ser>
          <c:idx val="3"/>
          <c:order val="3"/>
          <c:tx>
            <c:strRef>
              <c:f>Foglio1!$A$6</c:f>
              <c:strCache>
                <c:ptCount val="1"/>
                <c:pt idx="0">
                  <c:v>FH</c:v>
                </c:pt>
              </c:strCache>
            </c:strRef>
          </c:tx>
          <c:spPr>
            <a:ln w="63500" cap="rnd">
              <a:solidFill>
                <a:schemeClr val="accent4"/>
              </a:solidFill>
              <a:round/>
            </a:ln>
            <a:effectLst/>
          </c:spPr>
          <c:marker>
            <c:symbol val="circle"/>
            <c:size val="5"/>
            <c:spPr>
              <a:solidFill>
                <a:schemeClr val="accent4"/>
              </a:solidFill>
              <a:ln w="9525">
                <a:solidFill>
                  <a:schemeClr val="accent4"/>
                </a:solidFill>
              </a:ln>
              <a:effectLst/>
            </c:spPr>
          </c:marker>
          <c:cat>
            <c:numRef>
              <c:f>Foglio1!$E$2:$G$2</c:f>
              <c:numCache>
                <c:formatCode>General</c:formatCode>
                <c:ptCount val="3"/>
                <c:pt idx="0">
                  <c:v>29</c:v>
                </c:pt>
                <c:pt idx="1">
                  <c:v>35</c:v>
                </c:pt>
                <c:pt idx="2">
                  <c:v>39</c:v>
                </c:pt>
              </c:numCache>
            </c:numRef>
          </c:cat>
          <c:val>
            <c:numRef>
              <c:f>Foglio1!$E$6:$G$6</c:f>
              <c:numCache>
                <c:formatCode>0.00</c:formatCode>
                <c:ptCount val="3"/>
                <c:pt idx="0">
                  <c:v>8.69</c:v>
                </c:pt>
                <c:pt idx="1">
                  <c:v>11.71</c:v>
                </c:pt>
                <c:pt idx="2">
                  <c:v>12.08</c:v>
                </c:pt>
              </c:numCache>
            </c:numRef>
          </c:val>
          <c:smooth val="0"/>
          <c:extLst>
            <c:ext xmlns:c16="http://schemas.microsoft.com/office/drawing/2014/chart" uri="{C3380CC4-5D6E-409C-BE32-E72D297353CC}">
              <c16:uniqueId val="{00000003-255E-4850-AFA8-98BA0009B702}"/>
            </c:ext>
          </c:extLst>
        </c:ser>
        <c:ser>
          <c:idx val="4"/>
          <c:order val="4"/>
          <c:tx>
            <c:strRef>
              <c:f>Foglio1!$A$7</c:f>
              <c:strCache>
                <c:ptCount val="1"/>
                <c:pt idx="0">
                  <c:v>FBH</c:v>
                </c:pt>
              </c:strCache>
            </c:strRef>
          </c:tx>
          <c:spPr>
            <a:ln w="63500" cap="rnd">
              <a:solidFill>
                <a:schemeClr val="accent5"/>
              </a:solidFill>
              <a:round/>
            </a:ln>
            <a:effectLst/>
          </c:spPr>
          <c:marker>
            <c:symbol val="circle"/>
            <c:size val="5"/>
            <c:spPr>
              <a:solidFill>
                <a:schemeClr val="accent5"/>
              </a:solidFill>
              <a:ln w="9525">
                <a:solidFill>
                  <a:schemeClr val="accent5"/>
                </a:solidFill>
              </a:ln>
              <a:effectLst/>
            </c:spPr>
          </c:marker>
          <c:cat>
            <c:numRef>
              <c:f>Foglio1!$E$2:$G$2</c:f>
              <c:numCache>
                <c:formatCode>General</c:formatCode>
                <c:ptCount val="3"/>
                <c:pt idx="0">
                  <c:v>29</c:v>
                </c:pt>
                <c:pt idx="1">
                  <c:v>35</c:v>
                </c:pt>
                <c:pt idx="2">
                  <c:v>39</c:v>
                </c:pt>
              </c:numCache>
            </c:numRef>
          </c:cat>
          <c:val>
            <c:numRef>
              <c:f>Foglio1!$E$7:$G$7</c:f>
              <c:numCache>
                <c:formatCode>0.00</c:formatCode>
                <c:ptCount val="3"/>
                <c:pt idx="0">
                  <c:v>10.26</c:v>
                </c:pt>
                <c:pt idx="1">
                  <c:v>11.88</c:v>
                </c:pt>
                <c:pt idx="2">
                  <c:v>12.17</c:v>
                </c:pt>
              </c:numCache>
            </c:numRef>
          </c:val>
          <c:smooth val="0"/>
          <c:extLst>
            <c:ext xmlns:c16="http://schemas.microsoft.com/office/drawing/2014/chart" uri="{C3380CC4-5D6E-409C-BE32-E72D297353CC}">
              <c16:uniqueId val="{00000004-255E-4850-AFA8-98BA0009B702}"/>
            </c:ext>
          </c:extLst>
        </c:ser>
        <c:ser>
          <c:idx val="5"/>
          <c:order val="5"/>
          <c:tx>
            <c:strRef>
              <c:f>Foglio1!$A$8</c:f>
              <c:strCache>
                <c:ptCount val="1"/>
                <c:pt idx="0">
                  <c:v>H</c:v>
                </c:pt>
              </c:strCache>
            </c:strRef>
          </c:tx>
          <c:spPr>
            <a:ln w="63500" cap="rnd">
              <a:solidFill>
                <a:schemeClr val="accent6"/>
              </a:solidFill>
              <a:round/>
            </a:ln>
            <a:effectLst/>
          </c:spPr>
          <c:marker>
            <c:symbol val="circle"/>
            <c:size val="5"/>
            <c:spPr>
              <a:solidFill>
                <a:schemeClr val="accent6"/>
              </a:solidFill>
              <a:ln w="9525">
                <a:solidFill>
                  <a:schemeClr val="accent6"/>
                </a:solidFill>
              </a:ln>
              <a:effectLst/>
            </c:spPr>
          </c:marker>
          <c:cat>
            <c:numRef>
              <c:f>Foglio1!$E$2:$G$2</c:f>
              <c:numCache>
                <c:formatCode>General</c:formatCode>
                <c:ptCount val="3"/>
                <c:pt idx="0">
                  <c:v>29</c:v>
                </c:pt>
                <c:pt idx="1">
                  <c:v>35</c:v>
                </c:pt>
                <c:pt idx="2">
                  <c:v>39</c:v>
                </c:pt>
              </c:numCache>
            </c:numRef>
          </c:cat>
          <c:val>
            <c:numRef>
              <c:f>Foglio1!$E$8:$G$8</c:f>
              <c:numCache>
                <c:formatCode>0.00</c:formatCode>
                <c:ptCount val="3"/>
                <c:pt idx="0">
                  <c:v>10.64</c:v>
                </c:pt>
                <c:pt idx="1">
                  <c:v>12.88</c:v>
                </c:pt>
                <c:pt idx="2">
                  <c:v>13.16</c:v>
                </c:pt>
              </c:numCache>
            </c:numRef>
          </c:val>
          <c:smooth val="0"/>
          <c:extLst>
            <c:ext xmlns:c16="http://schemas.microsoft.com/office/drawing/2014/chart" uri="{C3380CC4-5D6E-409C-BE32-E72D297353CC}">
              <c16:uniqueId val="{00000005-255E-4850-AFA8-98BA0009B702}"/>
            </c:ext>
          </c:extLst>
        </c:ser>
        <c:ser>
          <c:idx val="6"/>
          <c:order val="6"/>
          <c:tx>
            <c:strRef>
              <c:f>Foglio1!$A$9</c:f>
              <c:strCache>
                <c:ptCount val="1"/>
                <c:pt idx="0">
                  <c:v>FISH-MIX®</c:v>
                </c:pt>
              </c:strCache>
            </c:strRef>
          </c:tx>
          <c:spPr>
            <a:ln w="6350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cat>
            <c:numRef>
              <c:f>Foglio1!$E$2:$G$2</c:f>
              <c:numCache>
                <c:formatCode>General</c:formatCode>
                <c:ptCount val="3"/>
                <c:pt idx="0">
                  <c:v>29</c:v>
                </c:pt>
                <c:pt idx="1">
                  <c:v>35</c:v>
                </c:pt>
                <c:pt idx="2">
                  <c:v>39</c:v>
                </c:pt>
              </c:numCache>
            </c:numRef>
          </c:cat>
          <c:val>
            <c:numRef>
              <c:f>Foglio1!$E$9:$G$9</c:f>
              <c:numCache>
                <c:formatCode>0.00</c:formatCode>
                <c:ptCount val="3"/>
                <c:pt idx="0">
                  <c:v>8.83</c:v>
                </c:pt>
                <c:pt idx="1">
                  <c:v>11.4</c:v>
                </c:pt>
                <c:pt idx="2">
                  <c:v>11.96</c:v>
                </c:pt>
              </c:numCache>
            </c:numRef>
          </c:val>
          <c:smooth val="0"/>
          <c:extLst>
            <c:ext xmlns:c16="http://schemas.microsoft.com/office/drawing/2014/chart" uri="{C3380CC4-5D6E-409C-BE32-E72D297353CC}">
              <c16:uniqueId val="{00000006-255E-4850-AFA8-98BA0009B702}"/>
            </c:ext>
          </c:extLst>
        </c:ser>
        <c:dLbls>
          <c:showLegendKey val="0"/>
          <c:showVal val="0"/>
          <c:showCatName val="0"/>
          <c:showSerName val="0"/>
          <c:showPercent val="0"/>
          <c:showBubbleSize val="0"/>
        </c:dLbls>
        <c:marker val="1"/>
        <c:smooth val="0"/>
        <c:axId val="1691519344"/>
        <c:axId val="1691519760"/>
      </c:lineChart>
      <c:catAx>
        <c:axId val="1691519344"/>
        <c:scaling>
          <c:orientation val="minMax"/>
        </c:scaling>
        <c:delete val="0"/>
        <c:axPos val="b"/>
        <c:title>
          <c:tx>
            <c:rich>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it-IT"/>
                  <a:t>Days after sowing</a:t>
                </a:r>
              </a:p>
            </c:rich>
          </c:tx>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91519760"/>
        <c:crosses val="autoZero"/>
        <c:auto val="1"/>
        <c:lblAlgn val="ctr"/>
        <c:lblOffset val="100"/>
        <c:noMultiLvlLbl val="0"/>
      </c:catAx>
      <c:valAx>
        <c:axId val="1691519760"/>
        <c:scaling>
          <c:orientation val="minMax"/>
          <c:max val="1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it-IT"/>
                  <a:t>Plant height (cm)</a:t>
                </a:r>
              </a:p>
            </c:rich>
          </c:tx>
          <c:overlay val="0"/>
          <c:spPr>
            <a:noFill/>
            <a:ln>
              <a:noFill/>
            </a:ln>
            <a:effectLst/>
          </c:spPr>
          <c:txPr>
            <a:bodyPr rot="-54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91519344"/>
        <c:crosses val="autoZero"/>
        <c:crossBetween val="between"/>
      </c:valAx>
      <c:spPr>
        <a:noFill/>
        <a:ln>
          <a:noFill/>
        </a:ln>
        <a:effectLst/>
      </c:spPr>
    </c:plotArea>
    <c:legend>
      <c:legendPos val="b"/>
      <c:layout>
        <c:manualLayout>
          <c:xMode val="edge"/>
          <c:yMode val="edge"/>
          <c:x val="0.11944444444444445"/>
          <c:y val="0.74594852726742478"/>
          <c:w val="0.87222222222222212"/>
          <c:h val="9.6644065325167686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sz="2400">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890236" y="11184734"/>
            <a:ext cx="21422678" cy="7717631"/>
          </a:xfrm>
        </p:spPr>
        <p:txBody>
          <a:bodyPr/>
          <a:lstStyle/>
          <a:p>
            <a:r>
              <a:rPr lang="it-IT"/>
              <a:t>Fare clic per modificare lo stile del titolo</a:t>
            </a:r>
          </a:p>
        </p:txBody>
      </p:sp>
      <p:sp>
        <p:nvSpPr>
          <p:cNvPr id="3" name="Sottotitolo 2"/>
          <p:cNvSpPr>
            <a:spLocks noGrp="1"/>
          </p:cNvSpPr>
          <p:nvPr>
            <p:ph type="subTitle" idx="1"/>
          </p:nvPr>
        </p:nvSpPr>
        <p:spPr>
          <a:xfrm>
            <a:off x="3780473" y="20402550"/>
            <a:ext cx="17642205" cy="9201150"/>
          </a:xfrm>
        </p:spPr>
        <p:txBody>
          <a:bodyPr/>
          <a:lstStyle>
            <a:lvl1pPr marL="0" indent="0" algn="ctr">
              <a:buNone/>
              <a:defRPr>
                <a:solidFill>
                  <a:schemeClr val="tx1">
                    <a:tint val="75000"/>
                  </a:schemeClr>
                </a:solidFill>
              </a:defRPr>
            </a:lvl1pPr>
            <a:lvl2pPr marL="1748790" indent="0" algn="ctr">
              <a:buNone/>
              <a:defRPr>
                <a:solidFill>
                  <a:schemeClr val="tx1">
                    <a:tint val="75000"/>
                  </a:schemeClr>
                </a:solidFill>
              </a:defRPr>
            </a:lvl2pPr>
            <a:lvl3pPr marL="3497580" indent="0" algn="ctr">
              <a:buNone/>
              <a:defRPr>
                <a:solidFill>
                  <a:schemeClr val="tx1">
                    <a:tint val="75000"/>
                  </a:schemeClr>
                </a:solidFill>
              </a:defRPr>
            </a:lvl3pPr>
            <a:lvl4pPr marL="5246370" indent="0" algn="ctr">
              <a:buNone/>
              <a:defRPr>
                <a:solidFill>
                  <a:schemeClr val="tx1">
                    <a:tint val="75000"/>
                  </a:schemeClr>
                </a:solidFill>
              </a:defRPr>
            </a:lvl4pPr>
            <a:lvl5pPr marL="6995160" indent="0" algn="ctr">
              <a:buNone/>
              <a:defRPr>
                <a:solidFill>
                  <a:schemeClr val="tx1">
                    <a:tint val="75000"/>
                  </a:schemeClr>
                </a:solidFill>
              </a:defRPr>
            </a:lvl5pPr>
            <a:lvl6pPr marL="8743950" indent="0" algn="ctr">
              <a:buNone/>
              <a:defRPr>
                <a:solidFill>
                  <a:schemeClr val="tx1">
                    <a:tint val="75000"/>
                  </a:schemeClr>
                </a:solidFill>
              </a:defRPr>
            </a:lvl6pPr>
            <a:lvl7pPr marL="10492740" indent="0" algn="ctr">
              <a:buNone/>
              <a:defRPr>
                <a:solidFill>
                  <a:schemeClr val="tx1">
                    <a:tint val="75000"/>
                  </a:schemeClr>
                </a:solidFill>
              </a:defRPr>
            </a:lvl7pPr>
            <a:lvl8pPr marL="12241530" indent="0" algn="ctr">
              <a:buNone/>
              <a:defRPr>
                <a:solidFill>
                  <a:schemeClr val="tx1">
                    <a:tint val="75000"/>
                  </a:schemeClr>
                </a:solidFill>
              </a:defRPr>
            </a:lvl8pPr>
            <a:lvl9pPr marL="1399032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E35D3FBD-31F7-4EE0-AA39-396491C04F29}" type="datetimeFigureOut">
              <a:rPr lang="it-IT" smtClean="0"/>
              <a:t>09/06/2022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35D3FBD-31F7-4EE0-AA39-396491C04F29}" type="datetimeFigureOut">
              <a:rPr lang="it-IT" smtClean="0"/>
              <a:t>09/06/2022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50362545" y="7567613"/>
            <a:ext cx="15629453" cy="1612868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3474184" y="7567613"/>
            <a:ext cx="46468308" cy="1612868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35D3FBD-31F7-4EE0-AA39-396491C04F29}" type="datetimeFigureOut">
              <a:rPr lang="it-IT" smtClean="0"/>
              <a:t>09/06/2022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35D3FBD-31F7-4EE0-AA39-396491C04F29}" type="datetimeFigureOut">
              <a:rPr lang="it-IT" smtClean="0"/>
              <a:t>09/06/2022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1990875" y="23136228"/>
            <a:ext cx="21422678" cy="7150894"/>
          </a:xfrm>
        </p:spPr>
        <p:txBody>
          <a:bodyPr anchor="t"/>
          <a:lstStyle>
            <a:lvl1pPr algn="l">
              <a:defRPr sz="15300" b="1" cap="all"/>
            </a:lvl1pPr>
          </a:lstStyle>
          <a:p>
            <a:r>
              <a:rPr lang="it-IT"/>
              <a:t>Fare clic per modificare lo stile del titolo</a:t>
            </a:r>
          </a:p>
        </p:txBody>
      </p:sp>
      <p:sp>
        <p:nvSpPr>
          <p:cNvPr id="3" name="Segnaposto testo 2"/>
          <p:cNvSpPr>
            <a:spLocks noGrp="1"/>
          </p:cNvSpPr>
          <p:nvPr>
            <p:ph type="body" idx="1"/>
          </p:nvPr>
        </p:nvSpPr>
        <p:spPr>
          <a:xfrm>
            <a:off x="1990875" y="15260246"/>
            <a:ext cx="21422678" cy="7875982"/>
          </a:xfrm>
        </p:spPr>
        <p:txBody>
          <a:bodyPr anchor="b"/>
          <a:lstStyle>
            <a:lvl1pPr marL="0" indent="0">
              <a:buNone/>
              <a:defRPr sz="7700">
                <a:solidFill>
                  <a:schemeClr val="tx1">
                    <a:tint val="75000"/>
                  </a:schemeClr>
                </a:solidFill>
              </a:defRPr>
            </a:lvl1pPr>
            <a:lvl2pPr marL="1748790" indent="0">
              <a:buNone/>
              <a:defRPr sz="6900">
                <a:solidFill>
                  <a:schemeClr val="tx1">
                    <a:tint val="75000"/>
                  </a:schemeClr>
                </a:solidFill>
              </a:defRPr>
            </a:lvl2pPr>
            <a:lvl3pPr marL="3497580" indent="0">
              <a:buNone/>
              <a:defRPr sz="6100">
                <a:solidFill>
                  <a:schemeClr val="tx1">
                    <a:tint val="75000"/>
                  </a:schemeClr>
                </a:solidFill>
              </a:defRPr>
            </a:lvl3pPr>
            <a:lvl4pPr marL="5246370" indent="0">
              <a:buNone/>
              <a:defRPr sz="5400">
                <a:solidFill>
                  <a:schemeClr val="tx1">
                    <a:tint val="75000"/>
                  </a:schemeClr>
                </a:solidFill>
              </a:defRPr>
            </a:lvl4pPr>
            <a:lvl5pPr marL="6995160" indent="0">
              <a:buNone/>
              <a:defRPr sz="5400">
                <a:solidFill>
                  <a:schemeClr val="tx1">
                    <a:tint val="75000"/>
                  </a:schemeClr>
                </a:solidFill>
              </a:defRPr>
            </a:lvl5pPr>
            <a:lvl6pPr marL="8743950" indent="0">
              <a:buNone/>
              <a:defRPr sz="5400">
                <a:solidFill>
                  <a:schemeClr val="tx1">
                    <a:tint val="75000"/>
                  </a:schemeClr>
                </a:solidFill>
              </a:defRPr>
            </a:lvl6pPr>
            <a:lvl7pPr marL="10492740" indent="0">
              <a:buNone/>
              <a:defRPr sz="5400">
                <a:solidFill>
                  <a:schemeClr val="tx1">
                    <a:tint val="75000"/>
                  </a:schemeClr>
                </a:solidFill>
              </a:defRPr>
            </a:lvl7pPr>
            <a:lvl8pPr marL="12241530" indent="0">
              <a:buNone/>
              <a:defRPr sz="5400">
                <a:solidFill>
                  <a:schemeClr val="tx1">
                    <a:tint val="75000"/>
                  </a:schemeClr>
                </a:solidFill>
              </a:defRPr>
            </a:lvl8pPr>
            <a:lvl9pPr marL="13990320" indent="0">
              <a:buNone/>
              <a:defRPr sz="5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E35D3FBD-31F7-4EE0-AA39-396491C04F29}" type="datetimeFigureOut">
              <a:rPr lang="it-IT" smtClean="0"/>
              <a:t>09/06/2022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3474184" y="44105513"/>
            <a:ext cx="31048881" cy="124748925"/>
          </a:xfrm>
        </p:spPr>
        <p:txBody>
          <a:bodyPr/>
          <a:lstStyle>
            <a:lvl1pPr>
              <a:defRPr sz="10700"/>
            </a:lvl1pPr>
            <a:lvl2pPr>
              <a:defRPr sz="9200"/>
            </a:lvl2pPr>
            <a:lvl3pPr>
              <a:defRPr sz="7700"/>
            </a:lvl3pPr>
            <a:lvl4pPr>
              <a:defRPr sz="6900"/>
            </a:lvl4pPr>
            <a:lvl5pPr>
              <a:defRPr sz="6900"/>
            </a:lvl5pPr>
            <a:lvl6pPr>
              <a:defRPr sz="6900"/>
            </a:lvl6pPr>
            <a:lvl7pPr>
              <a:defRPr sz="6900"/>
            </a:lvl7pPr>
            <a:lvl8pPr>
              <a:defRPr sz="6900"/>
            </a:lvl8pPr>
            <a:lvl9pPr>
              <a:defRPr sz="69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34943117" y="44105513"/>
            <a:ext cx="31048881" cy="124748925"/>
          </a:xfrm>
        </p:spPr>
        <p:txBody>
          <a:bodyPr/>
          <a:lstStyle>
            <a:lvl1pPr>
              <a:defRPr sz="10700"/>
            </a:lvl1pPr>
            <a:lvl2pPr>
              <a:defRPr sz="9200"/>
            </a:lvl2pPr>
            <a:lvl3pPr>
              <a:defRPr sz="7700"/>
            </a:lvl3pPr>
            <a:lvl4pPr>
              <a:defRPr sz="6900"/>
            </a:lvl4pPr>
            <a:lvl5pPr>
              <a:defRPr sz="6900"/>
            </a:lvl5pPr>
            <a:lvl6pPr>
              <a:defRPr sz="6900"/>
            </a:lvl6pPr>
            <a:lvl7pPr>
              <a:defRPr sz="6900"/>
            </a:lvl7pPr>
            <a:lvl8pPr>
              <a:defRPr sz="6900"/>
            </a:lvl8pPr>
            <a:lvl9pPr>
              <a:defRPr sz="69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E35D3FBD-31F7-4EE0-AA39-396491C04F29}" type="datetimeFigureOut">
              <a:rPr lang="it-IT" smtClean="0"/>
              <a:t>09/06/2022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1260158" y="1441850"/>
            <a:ext cx="22682835" cy="600075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1260158" y="8059343"/>
            <a:ext cx="11135768" cy="3358751"/>
          </a:xfrm>
        </p:spPr>
        <p:txBody>
          <a:bodyPr anchor="b"/>
          <a:lstStyle>
            <a:lvl1pPr marL="0" indent="0">
              <a:buNone/>
              <a:defRPr sz="9200" b="1"/>
            </a:lvl1pPr>
            <a:lvl2pPr marL="1748790" indent="0">
              <a:buNone/>
              <a:defRPr sz="7700" b="1"/>
            </a:lvl2pPr>
            <a:lvl3pPr marL="3497580" indent="0">
              <a:buNone/>
              <a:defRPr sz="6900" b="1"/>
            </a:lvl3pPr>
            <a:lvl4pPr marL="5246370" indent="0">
              <a:buNone/>
              <a:defRPr sz="6100" b="1"/>
            </a:lvl4pPr>
            <a:lvl5pPr marL="6995160" indent="0">
              <a:buNone/>
              <a:defRPr sz="6100" b="1"/>
            </a:lvl5pPr>
            <a:lvl6pPr marL="8743950" indent="0">
              <a:buNone/>
              <a:defRPr sz="6100" b="1"/>
            </a:lvl6pPr>
            <a:lvl7pPr marL="10492740" indent="0">
              <a:buNone/>
              <a:defRPr sz="6100" b="1"/>
            </a:lvl7pPr>
            <a:lvl8pPr marL="12241530" indent="0">
              <a:buNone/>
              <a:defRPr sz="6100" b="1"/>
            </a:lvl8pPr>
            <a:lvl9pPr marL="13990320" indent="0">
              <a:buNone/>
              <a:defRPr sz="6100" b="1"/>
            </a:lvl9pPr>
          </a:lstStyle>
          <a:p>
            <a:pPr lvl="0"/>
            <a:r>
              <a:rPr lang="it-IT"/>
              <a:t>Fare clic per modificare stili del testo dello schema</a:t>
            </a:r>
          </a:p>
        </p:txBody>
      </p:sp>
      <p:sp>
        <p:nvSpPr>
          <p:cNvPr id="4" name="Segnaposto contenuto 3"/>
          <p:cNvSpPr>
            <a:spLocks noGrp="1"/>
          </p:cNvSpPr>
          <p:nvPr>
            <p:ph sz="half" idx="2"/>
          </p:nvPr>
        </p:nvSpPr>
        <p:spPr>
          <a:xfrm>
            <a:off x="1260158" y="11418094"/>
            <a:ext cx="11135768" cy="20744262"/>
          </a:xfrm>
        </p:spPr>
        <p:txBody>
          <a:bodyPr/>
          <a:lstStyle>
            <a:lvl1pPr>
              <a:defRPr sz="9200"/>
            </a:lvl1pPr>
            <a:lvl2pPr>
              <a:defRPr sz="7700"/>
            </a:lvl2pPr>
            <a:lvl3pPr>
              <a:defRPr sz="6900"/>
            </a:lvl3pPr>
            <a:lvl4pPr>
              <a:defRPr sz="6100"/>
            </a:lvl4pPr>
            <a:lvl5pPr>
              <a:defRPr sz="6100"/>
            </a:lvl5pPr>
            <a:lvl6pPr>
              <a:defRPr sz="6100"/>
            </a:lvl6pPr>
            <a:lvl7pPr>
              <a:defRPr sz="6100"/>
            </a:lvl7pPr>
            <a:lvl8pPr>
              <a:defRPr sz="6100"/>
            </a:lvl8pPr>
            <a:lvl9pPr>
              <a:defRPr sz="61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12802852" y="8059343"/>
            <a:ext cx="11140142" cy="3358751"/>
          </a:xfrm>
        </p:spPr>
        <p:txBody>
          <a:bodyPr anchor="b"/>
          <a:lstStyle>
            <a:lvl1pPr marL="0" indent="0">
              <a:buNone/>
              <a:defRPr sz="9200" b="1"/>
            </a:lvl1pPr>
            <a:lvl2pPr marL="1748790" indent="0">
              <a:buNone/>
              <a:defRPr sz="7700" b="1"/>
            </a:lvl2pPr>
            <a:lvl3pPr marL="3497580" indent="0">
              <a:buNone/>
              <a:defRPr sz="6900" b="1"/>
            </a:lvl3pPr>
            <a:lvl4pPr marL="5246370" indent="0">
              <a:buNone/>
              <a:defRPr sz="6100" b="1"/>
            </a:lvl4pPr>
            <a:lvl5pPr marL="6995160" indent="0">
              <a:buNone/>
              <a:defRPr sz="6100" b="1"/>
            </a:lvl5pPr>
            <a:lvl6pPr marL="8743950" indent="0">
              <a:buNone/>
              <a:defRPr sz="6100" b="1"/>
            </a:lvl6pPr>
            <a:lvl7pPr marL="10492740" indent="0">
              <a:buNone/>
              <a:defRPr sz="6100" b="1"/>
            </a:lvl7pPr>
            <a:lvl8pPr marL="12241530" indent="0">
              <a:buNone/>
              <a:defRPr sz="6100" b="1"/>
            </a:lvl8pPr>
            <a:lvl9pPr marL="13990320" indent="0">
              <a:buNone/>
              <a:defRPr sz="6100" b="1"/>
            </a:lvl9pPr>
          </a:lstStyle>
          <a:p>
            <a:pPr lvl="0"/>
            <a:r>
              <a:rPr lang="it-IT"/>
              <a:t>Fare clic per modificare stili del testo dello schema</a:t>
            </a:r>
          </a:p>
        </p:txBody>
      </p:sp>
      <p:sp>
        <p:nvSpPr>
          <p:cNvPr id="6" name="Segnaposto contenuto 5"/>
          <p:cNvSpPr>
            <a:spLocks noGrp="1"/>
          </p:cNvSpPr>
          <p:nvPr>
            <p:ph sz="quarter" idx="4"/>
          </p:nvPr>
        </p:nvSpPr>
        <p:spPr>
          <a:xfrm>
            <a:off x="12802852" y="11418094"/>
            <a:ext cx="11140142" cy="20744262"/>
          </a:xfrm>
        </p:spPr>
        <p:txBody>
          <a:bodyPr/>
          <a:lstStyle>
            <a:lvl1pPr>
              <a:defRPr sz="9200"/>
            </a:lvl1pPr>
            <a:lvl2pPr>
              <a:defRPr sz="7700"/>
            </a:lvl2pPr>
            <a:lvl3pPr>
              <a:defRPr sz="6900"/>
            </a:lvl3pPr>
            <a:lvl4pPr>
              <a:defRPr sz="6100"/>
            </a:lvl4pPr>
            <a:lvl5pPr>
              <a:defRPr sz="6100"/>
            </a:lvl5pPr>
            <a:lvl6pPr>
              <a:defRPr sz="6100"/>
            </a:lvl6pPr>
            <a:lvl7pPr>
              <a:defRPr sz="6100"/>
            </a:lvl7pPr>
            <a:lvl8pPr>
              <a:defRPr sz="6100"/>
            </a:lvl8pPr>
            <a:lvl9pPr>
              <a:defRPr sz="61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35D3FBD-31F7-4EE0-AA39-396491C04F29}" type="datetimeFigureOut">
              <a:rPr lang="it-IT" smtClean="0"/>
              <a:t>09/06/2022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E35D3FBD-31F7-4EE0-AA39-396491C04F29}" type="datetimeFigureOut">
              <a:rPr lang="it-IT" smtClean="0"/>
              <a:t>09/06/2022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35D3FBD-31F7-4EE0-AA39-396491C04F29}" type="datetimeFigureOut">
              <a:rPr lang="it-IT" smtClean="0"/>
              <a:t>09/06/2022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260159" y="1433512"/>
            <a:ext cx="8291663" cy="6100763"/>
          </a:xfrm>
        </p:spPr>
        <p:txBody>
          <a:bodyPr anchor="b"/>
          <a:lstStyle>
            <a:lvl1pPr algn="l">
              <a:defRPr sz="7700" b="1"/>
            </a:lvl1pPr>
          </a:lstStyle>
          <a:p>
            <a:r>
              <a:rPr lang="it-IT"/>
              <a:t>Fare clic per modificare lo stile del titolo</a:t>
            </a:r>
          </a:p>
        </p:txBody>
      </p:sp>
      <p:sp>
        <p:nvSpPr>
          <p:cNvPr id="3" name="Segnaposto contenuto 2"/>
          <p:cNvSpPr>
            <a:spLocks noGrp="1"/>
          </p:cNvSpPr>
          <p:nvPr>
            <p:ph idx="1"/>
          </p:nvPr>
        </p:nvSpPr>
        <p:spPr>
          <a:xfrm>
            <a:off x="9853732" y="1433515"/>
            <a:ext cx="14089261" cy="30728843"/>
          </a:xfrm>
        </p:spPr>
        <p:txBody>
          <a:bodyPr/>
          <a:lstStyle>
            <a:lvl1pPr>
              <a:defRPr sz="12200"/>
            </a:lvl1pPr>
            <a:lvl2pPr>
              <a:defRPr sz="10700"/>
            </a:lvl2pPr>
            <a:lvl3pPr>
              <a:defRPr sz="9200"/>
            </a:lvl3pPr>
            <a:lvl4pPr>
              <a:defRPr sz="7700"/>
            </a:lvl4pPr>
            <a:lvl5pPr>
              <a:defRPr sz="7700"/>
            </a:lvl5pPr>
            <a:lvl6pPr>
              <a:defRPr sz="7700"/>
            </a:lvl6pPr>
            <a:lvl7pPr>
              <a:defRPr sz="7700"/>
            </a:lvl7pPr>
            <a:lvl8pPr>
              <a:defRPr sz="7700"/>
            </a:lvl8pPr>
            <a:lvl9pPr>
              <a:defRPr sz="77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1260159" y="7534278"/>
            <a:ext cx="8291663" cy="24628081"/>
          </a:xfrm>
        </p:spPr>
        <p:txBody>
          <a:bodyPr/>
          <a:lstStyle>
            <a:lvl1pPr marL="0" indent="0">
              <a:buNone/>
              <a:defRPr sz="5400"/>
            </a:lvl1pPr>
            <a:lvl2pPr marL="1748790" indent="0">
              <a:buNone/>
              <a:defRPr sz="4600"/>
            </a:lvl2pPr>
            <a:lvl3pPr marL="3497580" indent="0">
              <a:buNone/>
              <a:defRPr sz="3800"/>
            </a:lvl3pPr>
            <a:lvl4pPr marL="5246370" indent="0">
              <a:buNone/>
              <a:defRPr sz="3400"/>
            </a:lvl4pPr>
            <a:lvl5pPr marL="6995160" indent="0">
              <a:buNone/>
              <a:defRPr sz="3400"/>
            </a:lvl5pPr>
            <a:lvl6pPr marL="8743950" indent="0">
              <a:buNone/>
              <a:defRPr sz="3400"/>
            </a:lvl6pPr>
            <a:lvl7pPr marL="10492740" indent="0">
              <a:buNone/>
              <a:defRPr sz="3400"/>
            </a:lvl7pPr>
            <a:lvl8pPr marL="12241530" indent="0">
              <a:buNone/>
              <a:defRPr sz="3400"/>
            </a:lvl8pPr>
            <a:lvl9pPr marL="13990320" indent="0">
              <a:buNone/>
              <a:defRPr sz="34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E35D3FBD-31F7-4EE0-AA39-396491C04F29}" type="datetimeFigureOut">
              <a:rPr lang="it-IT" smtClean="0"/>
              <a:t>09/06/2022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939994" y="25203150"/>
            <a:ext cx="15121890" cy="2975375"/>
          </a:xfrm>
        </p:spPr>
        <p:txBody>
          <a:bodyPr anchor="b"/>
          <a:lstStyle>
            <a:lvl1pPr algn="l">
              <a:defRPr sz="7700" b="1"/>
            </a:lvl1pPr>
          </a:lstStyle>
          <a:p>
            <a:r>
              <a:rPr lang="it-IT"/>
              <a:t>Fare clic per modificare lo stile del titolo</a:t>
            </a:r>
          </a:p>
        </p:txBody>
      </p:sp>
      <p:sp>
        <p:nvSpPr>
          <p:cNvPr id="3" name="Segnaposto immagine 2"/>
          <p:cNvSpPr>
            <a:spLocks noGrp="1"/>
          </p:cNvSpPr>
          <p:nvPr>
            <p:ph type="pic" idx="1"/>
          </p:nvPr>
        </p:nvSpPr>
        <p:spPr>
          <a:xfrm>
            <a:off x="4939994" y="3217069"/>
            <a:ext cx="15121890" cy="21602700"/>
          </a:xfrm>
        </p:spPr>
        <p:txBody>
          <a:bodyPr/>
          <a:lstStyle>
            <a:lvl1pPr marL="0" indent="0">
              <a:buNone/>
              <a:defRPr sz="12200"/>
            </a:lvl1pPr>
            <a:lvl2pPr marL="1748790" indent="0">
              <a:buNone/>
              <a:defRPr sz="10700"/>
            </a:lvl2pPr>
            <a:lvl3pPr marL="3497580" indent="0">
              <a:buNone/>
              <a:defRPr sz="9200"/>
            </a:lvl3pPr>
            <a:lvl4pPr marL="5246370" indent="0">
              <a:buNone/>
              <a:defRPr sz="7700"/>
            </a:lvl4pPr>
            <a:lvl5pPr marL="6995160" indent="0">
              <a:buNone/>
              <a:defRPr sz="7700"/>
            </a:lvl5pPr>
            <a:lvl6pPr marL="8743950" indent="0">
              <a:buNone/>
              <a:defRPr sz="7700"/>
            </a:lvl6pPr>
            <a:lvl7pPr marL="10492740" indent="0">
              <a:buNone/>
              <a:defRPr sz="7700"/>
            </a:lvl7pPr>
            <a:lvl8pPr marL="12241530" indent="0">
              <a:buNone/>
              <a:defRPr sz="7700"/>
            </a:lvl8pPr>
            <a:lvl9pPr marL="13990320" indent="0">
              <a:buNone/>
              <a:defRPr sz="7700"/>
            </a:lvl9pPr>
          </a:lstStyle>
          <a:p>
            <a:endParaRPr lang="it-IT"/>
          </a:p>
        </p:txBody>
      </p:sp>
      <p:sp>
        <p:nvSpPr>
          <p:cNvPr id="4" name="Segnaposto testo 3"/>
          <p:cNvSpPr>
            <a:spLocks noGrp="1"/>
          </p:cNvSpPr>
          <p:nvPr>
            <p:ph type="body" sz="half" idx="2"/>
          </p:nvPr>
        </p:nvSpPr>
        <p:spPr>
          <a:xfrm>
            <a:off x="4939994" y="28178524"/>
            <a:ext cx="15121890" cy="4225526"/>
          </a:xfrm>
        </p:spPr>
        <p:txBody>
          <a:bodyPr/>
          <a:lstStyle>
            <a:lvl1pPr marL="0" indent="0">
              <a:buNone/>
              <a:defRPr sz="5400"/>
            </a:lvl1pPr>
            <a:lvl2pPr marL="1748790" indent="0">
              <a:buNone/>
              <a:defRPr sz="4600"/>
            </a:lvl2pPr>
            <a:lvl3pPr marL="3497580" indent="0">
              <a:buNone/>
              <a:defRPr sz="3800"/>
            </a:lvl3pPr>
            <a:lvl4pPr marL="5246370" indent="0">
              <a:buNone/>
              <a:defRPr sz="3400"/>
            </a:lvl4pPr>
            <a:lvl5pPr marL="6995160" indent="0">
              <a:buNone/>
              <a:defRPr sz="3400"/>
            </a:lvl5pPr>
            <a:lvl6pPr marL="8743950" indent="0">
              <a:buNone/>
              <a:defRPr sz="3400"/>
            </a:lvl6pPr>
            <a:lvl7pPr marL="10492740" indent="0">
              <a:buNone/>
              <a:defRPr sz="3400"/>
            </a:lvl7pPr>
            <a:lvl8pPr marL="12241530" indent="0">
              <a:buNone/>
              <a:defRPr sz="3400"/>
            </a:lvl8pPr>
            <a:lvl9pPr marL="13990320" indent="0">
              <a:buNone/>
              <a:defRPr sz="34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E35D3FBD-31F7-4EE0-AA39-396491C04F29}" type="datetimeFigureOut">
              <a:rPr lang="it-IT" smtClean="0"/>
              <a:t>09/06/2022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F832CFF-77B1-4474-851C-23E1713030D7}"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260158" y="1441850"/>
            <a:ext cx="22682835" cy="6000750"/>
          </a:xfrm>
          <a:prstGeom prst="rect">
            <a:avLst/>
          </a:prstGeom>
        </p:spPr>
        <p:txBody>
          <a:bodyPr vert="horz" lIns="349758" tIns="174879" rIns="349758" bIns="174879" rtlCol="0" anchor="ctr">
            <a:normAutofit/>
          </a:bodyPr>
          <a:lstStyle/>
          <a:p>
            <a:r>
              <a:rPr lang="it-IT"/>
              <a:t>Fare clic per modificare lo stile del titolo</a:t>
            </a:r>
          </a:p>
        </p:txBody>
      </p:sp>
      <p:sp>
        <p:nvSpPr>
          <p:cNvPr id="3" name="Segnaposto testo 2"/>
          <p:cNvSpPr>
            <a:spLocks noGrp="1"/>
          </p:cNvSpPr>
          <p:nvPr>
            <p:ph type="body" idx="1"/>
          </p:nvPr>
        </p:nvSpPr>
        <p:spPr>
          <a:xfrm>
            <a:off x="1260158" y="8401053"/>
            <a:ext cx="22682835" cy="23761306"/>
          </a:xfrm>
          <a:prstGeom prst="rect">
            <a:avLst/>
          </a:prstGeom>
        </p:spPr>
        <p:txBody>
          <a:bodyPr vert="horz" lIns="349758" tIns="174879" rIns="349758" bIns="174879"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1260158" y="33370840"/>
            <a:ext cx="5880735" cy="1916906"/>
          </a:xfrm>
          <a:prstGeom prst="rect">
            <a:avLst/>
          </a:prstGeom>
        </p:spPr>
        <p:txBody>
          <a:bodyPr vert="horz" lIns="349758" tIns="174879" rIns="349758" bIns="174879" rtlCol="0" anchor="ctr"/>
          <a:lstStyle>
            <a:lvl1pPr algn="l">
              <a:defRPr sz="4600">
                <a:solidFill>
                  <a:schemeClr val="tx1">
                    <a:tint val="75000"/>
                  </a:schemeClr>
                </a:solidFill>
              </a:defRPr>
            </a:lvl1pPr>
          </a:lstStyle>
          <a:p>
            <a:fld id="{E35D3FBD-31F7-4EE0-AA39-396491C04F29}" type="datetimeFigureOut">
              <a:rPr lang="it-IT" smtClean="0"/>
              <a:t>09/06/2022</a:t>
            </a:fld>
            <a:endParaRPr lang="it-IT"/>
          </a:p>
        </p:txBody>
      </p:sp>
      <p:sp>
        <p:nvSpPr>
          <p:cNvPr id="5" name="Segnaposto piè di pagina 4"/>
          <p:cNvSpPr>
            <a:spLocks noGrp="1"/>
          </p:cNvSpPr>
          <p:nvPr>
            <p:ph type="ftr" sz="quarter" idx="3"/>
          </p:nvPr>
        </p:nvSpPr>
        <p:spPr>
          <a:xfrm>
            <a:off x="8611076" y="33370840"/>
            <a:ext cx="7980998" cy="1916906"/>
          </a:xfrm>
          <a:prstGeom prst="rect">
            <a:avLst/>
          </a:prstGeom>
        </p:spPr>
        <p:txBody>
          <a:bodyPr vert="horz" lIns="349758" tIns="174879" rIns="349758" bIns="174879" rtlCol="0" anchor="ctr"/>
          <a:lstStyle>
            <a:lvl1pPr algn="ctr">
              <a:defRPr sz="46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18062258" y="33370840"/>
            <a:ext cx="5880735" cy="1916906"/>
          </a:xfrm>
          <a:prstGeom prst="rect">
            <a:avLst/>
          </a:prstGeom>
        </p:spPr>
        <p:txBody>
          <a:bodyPr vert="horz" lIns="349758" tIns="174879" rIns="349758" bIns="174879" rtlCol="0" anchor="ctr"/>
          <a:lstStyle>
            <a:lvl1pPr algn="r">
              <a:defRPr sz="4600">
                <a:solidFill>
                  <a:schemeClr val="tx1">
                    <a:tint val="75000"/>
                  </a:schemeClr>
                </a:solidFill>
              </a:defRPr>
            </a:lvl1pPr>
          </a:lstStyle>
          <a:p>
            <a:fld id="{4F832CFF-77B1-4474-851C-23E1713030D7}"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97580" rtl="0" eaLnBrk="1" latinLnBrk="0" hangingPunct="1">
        <a:spcBef>
          <a:spcPct val="0"/>
        </a:spcBef>
        <a:buNone/>
        <a:defRPr sz="16800" kern="1200">
          <a:solidFill>
            <a:schemeClr val="tx1"/>
          </a:solidFill>
          <a:latin typeface="+mj-lt"/>
          <a:ea typeface="+mj-ea"/>
          <a:cs typeface="+mj-cs"/>
        </a:defRPr>
      </a:lvl1pPr>
    </p:titleStyle>
    <p:bodyStyle>
      <a:lvl1pPr marL="1311593" indent="-1311593" algn="l" defTabSz="3497580" rtl="0" eaLnBrk="1" latinLnBrk="0" hangingPunct="1">
        <a:spcBef>
          <a:spcPct val="20000"/>
        </a:spcBef>
        <a:buFont typeface="Arial" pitchFamily="34" charset="0"/>
        <a:buChar char="•"/>
        <a:defRPr sz="12200" kern="1200">
          <a:solidFill>
            <a:schemeClr val="tx1"/>
          </a:solidFill>
          <a:latin typeface="+mn-lt"/>
          <a:ea typeface="+mn-ea"/>
          <a:cs typeface="+mn-cs"/>
        </a:defRPr>
      </a:lvl1pPr>
      <a:lvl2pPr marL="2841784" indent="-1092994" algn="l" defTabSz="3497580" rtl="0" eaLnBrk="1" latinLnBrk="0" hangingPunct="1">
        <a:spcBef>
          <a:spcPct val="20000"/>
        </a:spcBef>
        <a:buFont typeface="Arial" pitchFamily="34" charset="0"/>
        <a:buChar char="–"/>
        <a:defRPr sz="10700" kern="1200">
          <a:solidFill>
            <a:schemeClr val="tx1"/>
          </a:solidFill>
          <a:latin typeface="+mn-lt"/>
          <a:ea typeface="+mn-ea"/>
          <a:cs typeface="+mn-cs"/>
        </a:defRPr>
      </a:lvl2pPr>
      <a:lvl3pPr marL="4371975" indent="-874395" algn="l" defTabSz="3497580" rtl="0" eaLnBrk="1" latinLnBrk="0" hangingPunct="1">
        <a:spcBef>
          <a:spcPct val="20000"/>
        </a:spcBef>
        <a:buFont typeface="Arial" pitchFamily="34" charset="0"/>
        <a:buChar char="•"/>
        <a:defRPr sz="9200" kern="1200">
          <a:solidFill>
            <a:schemeClr val="tx1"/>
          </a:solidFill>
          <a:latin typeface="+mn-lt"/>
          <a:ea typeface="+mn-ea"/>
          <a:cs typeface="+mn-cs"/>
        </a:defRPr>
      </a:lvl3pPr>
      <a:lvl4pPr marL="6120765" indent="-874395" algn="l" defTabSz="3497580" rtl="0" eaLnBrk="1" latinLnBrk="0" hangingPunct="1">
        <a:spcBef>
          <a:spcPct val="20000"/>
        </a:spcBef>
        <a:buFont typeface="Arial" pitchFamily="34" charset="0"/>
        <a:buChar char="–"/>
        <a:defRPr sz="7700" kern="1200">
          <a:solidFill>
            <a:schemeClr val="tx1"/>
          </a:solidFill>
          <a:latin typeface="+mn-lt"/>
          <a:ea typeface="+mn-ea"/>
          <a:cs typeface="+mn-cs"/>
        </a:defRPr>
      </a:lvl4pPr>
      <a:lvl5pPr marL="7869555" indent="-874395" algn="l" defTabSz="3497580" rtl="0" eaLnBrk="1" latinLnBrk="0" hangingPunct="1">
        <a:spcBef>
          <a:spcPct val="20000"/>
        </a:spcBef>
        <a:buFont typeface="Arial" pitchFamily="34" charset="0"/>
        <a:buChar char="»"/>
        <a:defRPr sz="7700" kern="1200">
          <a:solidFill>
            <a:schemeClr val="tx1"/>
          </a:solidFill>
          <a:latin typeface="+mn-lt"/>
          <a:ea typeface="+mn-ea"/>
          <a:cs typeface="+mn-cs"/>
        </a:defRPr>
      </a:lvl5pPr>
      <a:lvl6pPr marL="9618345" indent="-874395" algn="l" defTabSz="3497580" rtl="0" eaLnBrk="1" latinLnBrk="0" hangingPunct="1">
        <a:spcBef>
          <a:spcPct val="20000"/>
        </a:spcBef>
        <a:buFont typeface="Arial" pitchFamily="34" charset="0"/>
        <a:buChar char="•"/>
        <a:defRPr sz="7700" kern="1200">
          <a:solidFill>
            <a:schemeClr val="tx1"/>
          </a:solidFill>
          <a:latin typeface="+mn-lt"/>
          <a:ea typeface="+mn-ea"/>
          <a:cs typeface="+mn-cs"/>
        </a:defRPr>
      </a:lvl6pPr>
      <a:lvl7pPr marL="11367135" indent="-874395" algn="l" defTabSz="3497580" rtl="0" eaLnBrk="1" latinLnBrk="0" hangingPunct="1">
        <a:spcBef>
          <a:spcPct val="20000"/>
        </a:spcBef>
        <a:buFont typeface="Arial" pitchFamily="34" charset="0"/>
        <a:buChar char="•"/>
        <a:defRPr sz="7700" kern="1200">
          <a:solidFill>
            <a:schemeClr val="tx1"/>
          </a:solidFill>
          <a:latin typeface="+mn-lt"/>
          <a:ea typeface="+mn-ea"/>
          <a:cs typeface="+mn-cs"/>
        </a:defRPr>
      </a:lvl7pPr>
      <a:lvl8pPr marL="13115925" indent="-874395" algn="l" defTabSz="3497580" rtl="0" eaLnBrk="1" latinLnBrk="0" hangingPunct="1">
        <a:spcBef>
          <a:spcPct val="20000"/>
        </a:spcBef>
        <a:buFont typeface="Arial" pitchFamily="34" charset="0"/>
        <a:buChar char="•"/>
        <a:defRPr sz="7700" kern="1200">
          <a:solidFill>
            <a:schemeClr val="tx1"/>
          </a:solidFill>
          <a:latin typeface="+mn-lt"/>
          <a:ea typeface="+mn-ea"/>
          <a:cs typeface="+mn-cs"/>
        </a:defRPr>
      </a:lvl8pPr>
      <a:lvl9pPr marL="14864715" indent="-874395" algn="l" defTabSz="3497580" rtl="0" eaLnBrk="1" latinLnBrk="0" hangingPunct="1">
        <a:spcBef>
          <a:spcPct val="20000"/>
        </a:spcBef>
        <a:buFont typeface="Arial" pitchFamily="34" charset="0"/>
        <a:buChar char="•"/>
        <a:defRPr sz="7700" kern="1200">
          <a:solidFill>
            <a:schemeClr val="tx1"/>
          </a:solidFill>
          <a:latin typeface="+mn-lt"/>
          <a:ea typeface="+mn-ea"/>
          <a:cs typeface="+mn-cs"/>
        </a:defRPr>
      </a:lvl9pPr>
    </p:bodyStyle>
    <p:otherStyle>
      <a:defPPr>
        <a:defRPr lang="it-IT"/>
      </a:defPPr>
      <a:lvl1pPr marL="0" algn="l" defTabSz="3497580" rtl="0" eaLnBrk="1" latinLnBrk="0" hangingPunct="1">
        <a:defRPr sz="6900" kern="1200">
          <a:solidFill>
            <a:schemeClr val="tx1"/>
          </a:solidFill>
          <a:latin typeface="+mn-lt"/>
          <a:ea typeface="+mn-ea"/>
          <a:cs typeface="+mn-cs"/>
        </a:defRPr>
      </a:lvl1pPr>
      <a:lvl2pPr marL="1748790" algn="l" defTabSz="3497580" rtl="0" eaLnBrk="1" latinLnBrk="0" hangingPunct="1">
        <a:defRPr sz="6900" kern="1200">
          <a:solidFill>
            <a:schemeClr val="tx1"/>
          </a:solidFill>
          <a:latin typeface="+mn-lt"/>
          <a:ea typeface="+mn-ea"/>
          <a:cs typeface="+mn-cs"/>
        </a:defRPr>
      </a:lvl2pPr>
      <a:lvl3pPr marL="3497580" algn="l" defTabSz="3497580" rtl="0" eaLnBrk="1" latinLnBrk="0" hangingPunct="1">
        <a:defRPr sz="6900" kern="1200">
          <a:solidFill>
            <a:schemeClr val="tx1"/>
          </a:solidFill>
          <a:latin typeface="+mn-lt"/>
          <a:ea typeface="+mn-ea"/>
          <a:cs typeface="+mn-cs"/>
        </a:defRPr>
      </a:lvl3pPr>
      <a:lvl4pPr marL="5246370" algn="l" defTabSz="3497580" rtl="0" eaLnBrk="1" latinLnBrk="0" hangingPunct="1">
        <a:defRPr sz="6900" kern="1200">
          <a:solidFill>
            <a:schemeClr val="tx1"/>
          </a:solidFill>
          <a:latin typeface="+mn-lt"/>
          <a:ea typeface="+mn-ea"/>
          <a:cs typeface="+mn-cs"/>
        </a:defRPr>
      </a:lvl4pPr>
      <a:lvl5pPr marL="6995160" algn="l" defTabSz="3497580" rtl="0" eaLnBrk="1" latinLnBrk="0" hangingPunct="1">
        <a:defRPr sz="6900" kern="1200">
          <a:solidFill>
            <a:schemeClr val="tx1"/>
          </a:solidFill>
          <a:latin typeface="+mn-lt"/>
          <a:ea typeface="+mn-ea"/>
          <a:cs typeface="+mn-cs"/>
        </a:defRPr>
      </a:lvl5pPr>
      <a:lvl6pPr marL="8743950" algn="l" defTabSz="3497580" rtl="0" eaLnBrk="1" latinLnBrk="0" hangingPunct="1">
        <a:defRPr sz="6900" kern="1200">
          <a:solidFill>
            <a:schemeClr val="tx1"/>
          </a:solidFill>
          <a:latin typeface="+mn-lt"/>
          <a:ea typeface="+mn-ea"/>
          <a:cs typeface="+mn-cs"/>
        </a:defRPr>
      </a:lvl6pPr>
      <a:lvl7pPr marL="10492740" algn="l" defTabSz="3497580" rtl="0" eaLnBrk="1" latinLnBrk="0" hangingPunct="1">
        <a:defRPr sz="6900" kern="1200">
          <a:solidFill>
            <a:schemeClr val="tx1"/>
          </a:solidFill>
          <a:latin typeface="+mn-lt"/>
          <a:ea typeface="+mn-ea"/>
          <a:cs typeface="+mn-cs"/>
        </a:defRPr>
      </a:lvl7pPr>
      <a:lvl8pPr marL="12241530" algn="l" defTabSz="3497580" rtl="0" eaLnBrk="1" latinLnBrk="0" hangingPunct="1">
        <a:defRPr sz="6900" kern="1200">
          <a:solidFill>
            <a:schemeClr val="tx1"/>
          </a:solidFill>
          <a:latin typeface="+mn-lt"/>
          <a:ea typeface="+mn-ea"/>
          <a:cs typeface="+mn-cs"/>
        </a:defRPr>
      </a:lvl8pPr>
      <a:lvl9pPr marL="13990320" algn="l" defTabSz="3497580" rtl="0" eaLnBrk="1" latinLnBrk="0" hangingPunct="1">
        <a:defRPr sz="6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717"/>
          <p:cNvSpPr>
            <a:spLocks noChangeArrowheads="1"/>
          </p:cNvSpPr>
          <p:nvPr/>
        </p:nvSpPr>
        <p:spPr bwMode="auto">
          <a:xfrm>
            <a:off x="504231" y="8252801"/>
            <a:ext cx="24266696" cy="6845565"/>
          </a:xfrm>
          <a:prstGeom prst="rect">
            <a:avLst/>
          </a:prstGeom>
          <a:solidFill>
            <a:schemeClr val="bg1"/>
          </a:solidFill>
          <a:ln w="12700">
            <a:solidFill>
              <a:srgbClr val="008000"/>
            </a:solidFill>
            <a:miter lim="800000"/>
            <a:headEnd/>
            <a:tailEnd/>
          </a:ln>
        </p:spPr>
        <p:txBody>
          <a:bodyPr wrap="square" lIns="75078" tIns="36880" rIns="75078" bIns="36880">
            <a:spAutoFit/>
          </a:bodyPr>
          <a:lstStyle/>
          <a:p>
            <a:pPr marL="101600" algn="just" defTabSz="631825" eaLnBrk="0" hangingPunct="0"/>
            <a:r>
              <a:rPr lang="it-IT" sz="4400" b="1" dirty="0" err="1">
                <a:latin typeface="Calibri" pitchFamily="34" charset="0"/>
                <a:ea typeface="Calibri" pitchFamily="34" charset="0"/>
                <a:cs typeface="Calibri" pitchFamily="34" charset="0"/>
              </a:rPr>
              <a:t>Introduction</a:t>
            </a:r>
            <a:endParaRPr lang="it-IT" sz="4400" b="1" dirty="0">
              <a:latin typeface="Calibri" pitchFamily="34" charset="0"/>
              <a:ea typeface="Calibri" pitchFamily="34" charset="0"/>
              <a:cs typeface="Calibri" pitchFamily="34" charset="0"/>
            </a:endParaRPr>
          </a:p>
          <a:p>
            <a:pPr marL="101600" algn="just" defTabSz="631825" eaLnBrk="0" hangingPunct="0"/>
            <a:r>
              <a:rPr lang="en-US" sz="4400" dirty="0">
                <a:latin typeface="Calibri" pitchFamily="34" charset="0"/>
                <a:cs typeface="Calibri" pitchFamily="34" charset="0"/>
              </a:rPr>
              <a:t>In Liguria Region, as in all coastal areas, fish represents a relevant part of human diet due to its high-quality protein content, low fat content, and importance as a source of vitamins and minerals (Prato and </a:t>
            </a:r>
            <a:r>
              <a:rPr lang="en-US" sz="4400" dirty="0" err="1">
                <a:latin typeface="Calibri" pitchFamily="34" charset="0"/>
                <a:cs typeface="Calibri" pitchFamily="34" charset="0"/>
              </a:rPr>
              <a:t>Biandolino</a:t>
            </a:r>
            <a:r>
              <a:rPr lang="en-US" sz="4400" dirty="0">
                <a:latin typeface="Calibri" pitchFamily="34" charset="0"/>
                <a:cs typeface="Calibri" pitchFamily="34" charset="0"/>
              </a:rPr>
              <a:t>, 2015)</a:t>
            </a:r>
            <a:r>
              <a:rPr lang="it-IT" sz="4400" dirty="0">
                <a:latin typeface="Calibri" pitchFamily="34" charset="0"/>
                <a:cs typeface="Calibri" pitchFamily="34" charset="0"/>
              </a:rPr>
              <a:t>. </a:t>
            </a:r>
            <a:r>
              <a:rPr lang="en-US" sz="4400" dirty="0">
                <a:latin typeface="Calibri" pitchFamily="34" charset="0"/>
                <a:cs typeface="Calibri" pitchFamily="34" charset="0"/>
              </a:rPr>
              <a:t>Therefore</a:t>
            </a:r>
            <a:r>
              <a:rPr lang="it-IT" sz="4400" dirty="0">
                <a:latin typeface="Calibri" pitchFamily="34" charset="0"/>
                <a:cs typeface="Calibri" pitchFamily="34" charset="0"/>
              </a:rPr>
              <a:t>, </a:t>
            </a:r>
            <a:r>
              <a:rPr lang="en-US" sz="4400" dirty="0">
                <a:latin typeface="Calibri" pitchFamily="34" charset="0"/>
                <a:cs typeface="Calibri" pitchFamily="34" charset="0"/>
              </a:rPr>
              <a:t>in the contest of circular economy, the huge quantity of fish by-product produced could be a resource instead of an environmental issue, thus producing materials with high added value. Such an example are fertilizers or </a:t>
            </a:r>
            <a:r>
              <a:rPr lang="en-US" sz="4400" dirty="0" err="1">
                <a:latin typeface="Calibri" pitchFamily="34" charset="0"/>
                <a:cs typeface="Calibri" pitchFamily="34" charset="0"/>
              </a:rPr>
              <a:t>biostimulants</a:t>
            </a:r>
            <a:r>
              <a:rPr lang="en-US" sz="4400" dirty="0">
                <a:latin typeface="Calibri" pitchFamily="34" charset="0"/>
                <a:cs typeface="Calibri" pitchFamily="34" charset="0"/>
              </a:rPr>
              <a:t> obtained from fish by-product that can be used to increase the sustainability of crops cultivation. Under the frame of project “FISH – </a:t>
            </a:r>
            <a:r>
              <a:rPr lang="en-US" sz="4400" dirty="0" err="1">
                <a:latin typeface="Calibri" pitchFamily="34" charset="0"/>
                <a:cs typeface="Calibri" pitchFamily="34" charset="0"/>
              </a:rPr>
              <a:t>Fertilizzante</a:t>
            </a:r>
            <a:r>
              <a:rPr lang="en-US" sz="4400" dirty="0">
                <a:latin typeface="Calibri" pitchFamily="34" charset="0"/>
                <a:cs typeface="Calibri" pitchFamily="34" charset="0"/>
              </a:rPr>
              <a:t> </a:t>
            </a:r>
            <a:r>
              <a:rPr lang="en-US" sz="4400" dirty="0" err="1">
                <a:latin typeface="Calibri" pitchFamily="34" charset="0"/>
                <a:cs typeface="Calibri" pitchFamily="34" charset="0"/>
              </a:rPr>
              <a:t>Innovativo</a:t>
            </a:r>
            <a:r>
              <a:rPr lang="en-US" sz="4400" dirty="0">
                <a:latin typeface="Calibri" pitchFamily="34" charset="0"/>
                <a:cs typeface="Calibri" pitchFamily="34" charset="0"/>
              </a:rPr>
              <a:t> </a:t>
            </a:r>
            <a:r>
              <a:rPr lang="en-US" sz="4400" dirty="0" err="1">
                <a:latin typeface="Calibri" pitchFamily="34" charset="0"/>
                <a:cs typeface="Calibri" pitchFamily="34" charset="0"/>
              </a:rPr>
              <a:t>Suolo</a:t>
            </a:r>
            <a:r>
              <a:rPr lang="en-US" sz="4400" dirty="0">
                <a:latin typeface="Calibri" pitchFamily="34" charset="0"/>
                <a:cs typeface="Calibri" pitchFamily="34" charset="0"/>
              </a:rPr>
              <a:t> e Habitat” (PSR </a:t>
            </a:r>
            <a:r>
              <a:rPr lang="en-US" sz="4400" dirty="0" err="1">
                <a:latin typeface="Calibri" pitchFamily="34" charset="0"/>
                <a:cs typeface="Calibri" pitchFamily="34" charset="0"/>
              </a:rPr>
              <a:t>Regione</a:t>
            </a:r>
            <a:r>
              <a:rPr lang="en-US" sz="4400" dirty="0">
                <a:latin typeface="Calibri" pitchFamily="34" charset="0"/>
                <a:cs typeface="Calibri" pitchFamily="34" charset="0"/>
              </a:rPr>
              <a:t> Liguria 2014 – 2020 </a:t>
            </a:r>
            <a:r>
              <a:rPr lang="en-US" sz="4400" dirty="0" err="1">
                <a:latin typeface="Calibri" pitchFamily="34" charset="0"/>
                <a:cs typeface="Calibri" pitchFamily="34" charset="0"/>
              </a:rPr>
              <a:t>Misura</a:t>
            </a:r>
            <a:r>
              <a:rPr lang="en-US" sz="4400" dirty="0">
                <a:latin typeface="Calibri" pitchFamily="34" charset="0"/>
                <a:cs typeface="Calibri" pitchFamily="34" charset="0"/>
              </a:rPr>
              <a:t> 16), the effect of foliar fertilizers obtained from fish by-product were evaluated on the growth and development of lettuce (</a:t>
            </a:r>
            <a:r>
              <a:rPr lang="en-US" sz="4400" i="1" dirty="0" err="1">
                <a:latin typeface="Calibri" pitchFamily="34" charset="0"/>
                <a:cs typeface="Calibri" pitchFamily="34" charset="0"/>
              </a:rPr>
              <a:t>Lactuca</a:t>
            </a:r>
            <a:r>
              <a:rPr lang="en-US" sz="4400" i="1" dirty="0">
                <a:latin typeface="Calibri" pitchFamily="34" charset="0"/>
                <a:cs typeface="Calibri" pitchFamily="34" charset="0"/>
              </a:rPr>
              <a:t> sativa </a:t>
            </a:r>
            <a:r>
              <a:rPr lang="en-US" sz="4400" dirty="0">
                <a:latin typeface="Calibri" pitchFamily="34" charset="0"/>
                <a:cs typeface="Calibri" pitchFamily="34" charset="0"/>
              </a:rPr>
              <a:t>L. ‘</a:t>
            </a:r>
            <a:r>
              <a:rPr lang="en-US" sz="4400" dirty="0" err="1">
                <a:latin typeface="Calibri" pitchFamily="34" charset="0"/>
                <a:cs typeface="Calibri" pitchFamily="34" charset="0"/>
              </a:rPr>
              <a:t>Summerbel</a:t>
            </a:r>
            <a:r>
              <a:rPr lang="en-US" sz="4400" dirty="0">
                <a:latin typeface="Calibri" pitchFamily="34" charset="0"/>
                <a:cs typeface="Calibri" pitchFamily="34" charset="0"/>
              </a:rPr>
              <a:t>’) in green-house conditions.</a:t>
            </a:r>
            <a:endParaRPr lang="it-IT" sz="4400" dirty="0">
              <a:latin typeface="Calibri" pitchFamily="34" charset="0"/>
              <a:cs typeface="Calibri" pitchFamily="34" charset="0"/>
            </a:endParaRPr>
          </a:p>
        </p:txBody>
      </p:sp>
      <p:sp>
        <p:nvSpPr>
          <p:cNvPr id="5" name="Text Box 2555"/>
          <p:cNvSpPr txBox="1">
            <a:spLocks noChangeArrowheads="1"/>
          </p:cNvSpPr>
          <p:nvPr/>
        </p:nvSpPr>
        <p:spPr bwMode="auto">
          <a:xfrm>
            <a:off x="288206" y="5256834"/>
            <a:ext cx="24626736" cy="2564560"/>
          </a:xfrm>
          <a:prstGeom prst="rect">
            <a:avLst/>
          </a:prstGeom>
          <a:noFill/>
          <a:ln w="9525">
            <a:noFill/>
            <a:miter lim="800000"/>
            <a:headEnd/>
            <a:tailEnd/>
          </a:ln>
        </p:spPr>
        <p:txBody>
          <a:bodyPr wrap="square" lIns="86118" tIns="43059" rIns="86118" bIns="43059">
            <a:spAutoFit/>
          </a:bodyPr>
          <a:lstStyle/>
          <a:p>
            <a:pPr algn="ctr" defTabSz="862013">
              <a:spcBef>
                <a:spcPts val="600"/>
              </a:spcBef>
            </a:pPr>
            <a:r>
              <a:rPr lang="it-IT" sz="5200" b="1" dirty="0" err="1">
                <a:latin typeface="Verdana" pitchFamily="34" charset="0"/>
                <a:ea typeface="Verdana" pitchFamily="34" charset="0"/>
                <a:cs typeface="Verdana" pitchFamily="34" charset="0"/>
              </a:rPr>
              <a:t>Effect</a:t>
            </a:r>
            <a:r>
              <a:rPr lang="it-IT" sz="5200" b="1" dirty="0">
                <a:latin typeface="Verdana" pitchFamily="34" charset="0"/>
                <a:ea typeface="Verdana" pitchFamily="34" charset="0"/>
                <a:cs typeface="Verdana" pitchFamily="34" charset="0"/>
              </a:rPr>
              <a:t> of </a:t>
            </a:r>
            <a:r>
              <a:rPr lang="it-IT" sz="5200" b="1" dirty="0" err="1">
                <a:latin typeface="Verdana" pitchFamily="34" charset="0"/>
                <a:ea typeface="Verdana" pitchFamily="34" charset="0"/>
                <a:cs typeface="Verdana" pitchFamily="34" charset="0"/>
              </a:rPr>
              <a:t>foliar</a:t>
            </a:r>
            <a:r>
              <a:rPr lang="it-IT" sz="5200" b="1" dirty="0">
                <a:latin typeface="Verdana" pitchFamily="34" charset="0"/>
                <a:ea typeface="Verdana" pitchFamily="34" charset="0"/>
                <a:cs typeface="Verdana" pitchFamily="34" charset="0"/>
              </a:rPr>
              <a:t> </a:t>
            </a:r>
            <a:r>
              <a:rPr lang="it-IT" sz="5200" b="1" dirty="0" err="1">
                <a:latin typeface="Verdana" pitchFamily="34" charset="0"/>
                <a:ea typeface="Verdana" pitchFamily="34" charset="0"/>
                <a:cs typeface="Verdana" pitchFamily="34" charset="0"/>
              </a:rPr>
              <a:t>fertlizers</a:t>
            </a:r>
            <a:r>
              <a:rPr lang="it-IT" sz="5200" b="1" dirty="0">
                <a:latin typeface="Verdana" pitchFamily="34" charset="0"/>
                <a:ea typeface="Verdana" pitchFamily="34" charset="0"/>
                <a:cs typeface="Verdana" pitchFamily="34" charset="0"/>
              </a:rPr>
              <a:t> from </a:t>
            </a:r>
            <a:r>
              <a:rPr lang="it-IT" sz="5200" b="1" dirty="0" err="1">
                <a:latin typeface="Verdana" pitchFamily="34" charset="0"/>
                <a:ea typeface="Verdana" pitchFamily="34" charset="0"/>
                <a:cs typeface="Verdana" pitchFamily="34" charset="0"/>
              </a:rPr>
              <a:t>fish</a:t>
            </a:r>
            <a:r>
              <a:rPr lang="it-IT" sz="5200" b="1" dirty="0">
                <a:latin typeface="Verdana" pitchFamily="34" charset="0"/>
                <a:ea typeface="Verdana" pitchFamily="34" charset="0"/>
                <a:cs typeface="Verdana" pitchFamily="34" charset="0"/>
              </a:rPr>
              <a:t> by-product on </a:t>
            </a:r>
            <a:r>
              <a:rPr lang="it-IT" sz="5200" b="1" dirty="0" err="1">
                <a:latin typeface="Verdana" pitchFamily="34" charset="0"/>
                <a:ea typeface="Verdana" pitchFamily="34" charset="0"/>
                <a:cs typeface="Verdana" pitchFamily="34" charset="0"/>
              </a:rPr>
              <a:t>growth</a:t>
            </a:r>
            <a:r>
              <a:rPr lang="it-IT" sz="5200" b="1" dirty="0">
                <a:latin typeface="Verdana" pitchFamily="34" charset="0"/>
                <a:ea typeface="Verdana" pitchFamily="34" charset="0"/>
                <a:cs typeface="Verdana" pitchFamily="34" charset="0"/>
              </a:rPr>
              <a:t> and </a:t>
            </a:r>
            <a:r>
              <a:rPr lang="it-IT" sz="5200" b="1" dirty="0" err="1">
                <a:latin typeface="Verdana" pitchFamily="34" charset="0"/>
                <a:ea typeface="Verdana" pitchFamily="34" charset="0"/>
                <a:cs typeface="Verdana" pitchFamily="34" charset="0"/>
              </a:rPr>
              <a:t>development</a:t>
            </a:r>
            <a:r>
              <a:rPr lang="it-IT" sz="5200" b="1" dirty="0">
                <a:latin typeface="Verdana" pitchFamily="34" charset="0"/>
                <a:ea typeface="Verdana" pitchFamily="34" charset="0"/>
                <a:cs typeface="Verdana" pitchFamily="34" charset="0"/>
              </a:rPr>
              <a:t> of </a:t>
            </a:r>
            <a:r>
              <a:rPr lang="it-IT" sz="5200" b="1" dirty="0" err="1">
                <a:latin typeface="Verdana" pitchFamily="34" charset="0"/>
                <a:ea typeface="Verdana" pitchFamily="34" charset="0"/>
                <a:cs typeface="Verdana" pitchFamily="34" charset="0"/>
              </a:rPr>
              <a:t>Lettuce</a:t>
            </a:r>
            <a:r>
              <a:rPr lang="it-IT" sz="5200" b="1" dirty="0">
                <a:latin typeface="Verdana" pitchFamily="34" charset="0"/>
                <a:ea typeface="Verdana" pitchFamily="34" charset="0"/>
                <a:cs typeface="Verdana" pitchFamily="34" charset="0"/>
              </a:rPr>
              <a:t> (</a:t>
            </a:r>
            <a:r>
              <a:rPr lang="it-IT" sz="5200" b="1" i="1" dirty="0">
                <a:latin typeface="Verdana" pitchFamily="34" charset="0"/>
                <a:ea typeface="Verdana" pitchFamily="34" charset="0"/>
                <a:cs typeface="Verdana" pitchFamily="34" charset="0"/>
              </a:rPr>
              <a:t>L. sativa</a:t>
            </a:r>
            <a:r>
              <a:rPr lang="it-IT" sz="5200" b="1" dirty="0">
                <a:latin typeface="Verdana" pitchFamily="34" charset="0"/>
                <a:ea typeface="Verdana" pitchFamily="34" charset="0"/>
                <a:cs typeface="Verdana" pitchFamily="34" charset="0"/>
              </a:rPr>
              <a:t>)in green-house </a:t>
            </a:r>
            <a:r>
              <a:rPr lang="it-IT" sz="5200" b="1" dirty="0" err="1">
                <a:latin typeface="Verdana" pitchFamily="34" charset="0"/>
                <a:ea typeface="Verdana" pitchFamily="34" charset="0"/>
                <a:cs typeface="Verdana" pitchFamily="34" charset="0"/>
              </a:rPr>
              <a:t>conditions</a:t>
            </a:r>
            <a:endParaRPr lang="it-IT" sz="1800" dirty="0">
              <a:effectLst/>
              <a:latin typeface="Calibri" panose="020F0502020204030204" pitchFamily="34" charset="0"/>
              <a:ea typeface="Calibri" panose="020F0502020204030204" pitchFamily="34" charset="0"/>
            </a:endParaRPr>
          </a:p>
          <a:p>
            <a:pPr algn="ctr" defTabSz="862013">
              <a:spcBef>
                <a:spcPts val="600"/>
              </a:spcBef>
            </a:pPr>
            <a:r>
              <a:rPr lang="it-IT" sz="5200" b="1" dirty="0">
                <a:latin typeface="Verdana" pitchFamily="34" charset="0"/>
                <a:ea typeface="Verdana" pitchFamily="34" charset="0"/>
                <a:cs typeface="Verdana" pitchFamily="34" charset="0"/>
              </a:rPr>
              <a:t> </a:t>
            </a:r>
          </a:p>
        </p:txBody>
      </p:sp>
      <p:sp>
        <p:nvSpPr>
          <p:cNvPr id="7" name="Line 2552"/>
          <p:cNvSpPr>
            <a:spLocks noChangeShapeType="1"/>
          </p:cNvSpPr>
          <p:nvPr/>
        </p:nvSpPr>
        <p:spPr bwMode="auto">
          <a:xfrm>
            <a:off x="720255" y="7201050"/>
            <a:ext cx="23117043" cy="0"/>
          </a:xfrm>
          <a:prstGeom prst="line">
            <a:avLst/>
          </a:prstGeom>
          <a:noFill/>
          <a:ln w="25400">
            <a:solidFill>
              <a:srgbClr val="3366FF"/>
            </a:solidFill>
            <a:round/>
            <a:headEnd/>
            <a:tailEnd/>
          </a:ln>
        </p:spPr>
        <p:txBody>
          <a:bodyPr>
            <a:spAutoFit/>
          </a:bodyPr>
          <a:lstStyle/>
          <a:p>
            <a:pPr algn="ctr"/>
            <a:endParaRPr lang="en-US" dirty="0"/>
          </a:p>
        </p:txBody>
      </p:sp>
      <p:sp>
        <p:nvSpPr>
          <p:cNvPr id="8" name="Text Box 2556"/>
          <p:cNvSpPr txBox="1">
            <a:spLocks noChangeArrowheads="1"/>
          </p:cNvSpPr>
          <p:nvPr/>
        </p:nvSpPr>
        <p:spPr bwMode="auto">
          <a:xfrm>
            <a:off x="1043836" y="7287027"/>
            <a:ext cx="23475840" cy="1083001"/>
          </a:xfrm>
          <a:prstGeom prst="rect">
            <a:avLst/>
          </a:prstGeom>
          <a:noFill/>
          <a:ln w="9525">
            <a:noFill/>
            <a:miter lim="800000"/>
            <a:headEnd/>
            <a:tailEnd/>
          </a:ln>
        </p:spPr>
        <p:txBody>
          <a:bodyPr wrap="square" lIns="86118" tIns="43059" rIns="86118" bIns="43059">
            <a:spAutoFit/>
          </a:bodyPr>
          <a:lstStyle/>
          <a:p>
            <a:pPr defTabSz="862013">
              <a:lnSpc>
                <a:spcPct val="75000"/>
              </a:lnSpc>
              <a:spcBef>
                <a:spcPct val="50000"/>
              </a:spcBef>
            </a:pPr>
            <a:r>
              <a:rPr lang="it-IT" sz="3800" b="1" dirty="0">
                <a:latin typeface="Calibri" pitchFamily="34" charset="0"/>
                <a:ea typeface="Calibri" pitchFamily="34" charset="0"/>
                <a:cs typeface="Calibri" pitchFamily="34" charset="0"/>
              </a:rPr>
              <a:t>Ben Hassine M.</a:t>
            </a:r>
            <a:r>
              <a:rPr lang="it-IT" sz="4000" baseline="30000" dirty="0">
                <a:latin typeface="Calibri" pitchFamily="34" charset="0"/>
                <a:ea typeface="Calibri" pitchFamily="34" charset="0"/>
                <a:cs typeface="Calibri" pitchFamily="34" charset="0"/>
              </a:rPr>
              <a:t> 1</a:t>
            </a:r>
            <a:r>
              <a:rPr lang="it-IT" sz="3800" b="1" dirty="0">
                <a:latin typeface="Calibri" pitchFamily="34" charset="0"/>
                <a:ea typeface="Calibri" pitchFamily="34" charset="0"/>
                <a:cs typeface="Calibri" pitchFamily="34" charset="0"/>
              </a:rPr>
              <a:t>, </a:t>
            </a:r>
            <a:r>
              <a:rPr lang="it-IT" sz="3800" b="1" dirty="0" err="1">
                <a:latin typeface="Calibri" pitchFamily="34" charset="0"/>
                <a:ea typeface="Calibri" pitchFamily="34" charset="0"/>
                <a:cs typeface="Calibri" pitchFamily="34" charset="0"/>
              </a:rPr>
              <a:t>Caradonia</a:t>
            </a:r>
            <a:r>
              <a:rPr lang="it-IT" sz="3800" b="1" dirty="0">
                <a:latin typeface="Calibri" pitchFamily="34" charset="0"/>
                <a:ea typeface="Calibri" pitchFamily="34" charset="0"/>
                <a:cs typeface="Calibri" pitchFamily="34" charset="0"/>
              </a:rPr>
              <a:t> F.</a:t>
            </a:r>
            <a:r>
              <a:rPr lang="it-IT" sz="4000" baseline="30000" dirty="0">
                <a:latin typeface="Calibri" pitchFamily="34" charset="0"/>
                <a:ea typeface="Calibri" pitchFamily="34" charset="0"/>
                <a:cs typeface="Calibri" pitchFamily="34" charset="0"/>
              </a:rPr>
              <a:t> 1</a:t>
            </a:r>
            <a:r>
              <a:rPr lang="it-IT" sz="3800" b="1" dirty="0">
                <a:latin typeface="Calibri" pitchFamily="34" charset="0"/>
                <a:ea typeface="Calibri" pitchFamily="34" charset="0"/>
                <a:cs typeface="Calibri" pitchFamily="34" charset="0"/>
              </a:rPr>
              <a:t>, </a:t>
            </a:r>
            <a:r>
              <a:rPr lang="it-IT" sz="3800" b="1" dirty="0" err="1">
                <a:latin typeface="Calibri" pitchFamily="34" charset="0"/>
                <a:ea typeface="Calibri" pitchFamily="34" charset="0"/>
                <a:cs typeface="Calibri" pitchFamily="34" charset="0"/>
              </a:rPr>
              <a:t>Milc</a:t>
            </a:r>
            <a:r>
              <a:rPr lang="it-IT" sz="3800" b="1" dirty="0">
                <a:latin typeface="Calibri" pitchFamily="34" charset="0"/>
                <a:ea typeface="Calibri" pitchFamily="34" charset="0"/>
                <a:cs typeface="Calibri" pitchFamily="34" charset="0"/>
              </a:rPr>
              <a:t> J.A.</a:t>
            </a:r>
            <a:r>
              <a:rPr lang="it-IT" sz="4000" baseline="30000" dirty="0">
                <a:latin typeface="Calibri" pitchFamily="34" charset="0"/>
                <a:ea typeface="Calibri" pitchFamily="34" charset="0"/>
                <a:cs typeface="Calibri" pitchFamily="34" charset="0"/>
              </a:rPr>
              <a:t> 1</a:t>
            </a:r>
            <a:r>
              <a:rPr lang="it-IT" sz="3800" b="1" dirty="0">
                <a:latin typeface="Calibri" pitchFamily="34" charset="0"/>
                <a:ea typeface="Calibri" pitchFamily="34" charset="0"/>
                <a:cs typeface="Calibri" pitchFamily="34" charset="0"/>
              </a:rPr>
              <a:t>, </a:t>
            </a:r>
            <a:r>
              <a:rPr lang="it-IT" sz="3800" b="1" dirty="0" err="1">
                <a:latin typeface="Calibri" pitchFamily="34" charset="0"/>
                <a:ea typeface="Calibri" pitchFamily="34" charset="0"/>
                <a:cs typeface="Calibri" pitchFamily="34" charset="0"/>
              </a:rPr>
              <a:t>Caccialupi</a:t>
            </a:r>
            <a:r>
              <a:rPr lang="it-IT" sz="3800" b="1" dirty="0">
                <a:latin typeface="Calibri" pitchFamily="34" charset="0"/>
                <a:ea typeface="Calibri" pitchFamily="34" charset="0"/>
                <a:cs typeface="Calibri" pitchFamily="34" charset="0"/>
              </a:rPr>
              <a:t> G.</a:t>
            </a:r>
            <a:r>
              <a:rPr lang="it-IT" sz="4000" baseline="30000" dirty="0">
                <a:latin typeface="Calibri" pitchFamily="34" charset="0"/>
                <a:ea typeface="Calibri" pitchFamily="34" charset="0"/>
                <a:cs typeface="Calibri" pitchFamily="34" charset="0"/>
              </a:rPr>
              <a:t> 1</a:t>
            </a:r>
            <a:r>
              <a:rPr lang="it-IT" sz="3800" b="1" dirty="0">
                <a:latin typeface="Calibri" pitchFamily="34" charset="0"/>
                <a:ea typeface="Calibri" pitchFamily="34" charset="0"/>
                <a:cs typeface="Calibri" pitchFamily="34" charset="0"/>
              </a:rPr>
              <a:t>, Masino F.</a:t>
            </a:r>
            <a:r>
              <a:rPr lang="it-IT" sz="4000" baseline="30000" dirty="0">
                <a:latin typeface="Calibri" pitchFamily="34" charset="0"/>
                <a:ea typeface="Calibri" pitchFamily="34" charset="0"/>
                <a:cs typeface="Calibri" pitchFamily="34" charset="0"/>
              </a:rPr>
              <a:t> 1</a:t>
            </a:r>
            <a:r>
              <a:rPr lang="it-IT" sz="3800" b="1" dirty="0">
                <a:latin typeface="Calibri" pitchFamily="34" charset="0"/>
                <a:ea typeface="Calibri" pitchFamily="34" charset="0"/>
                <a:cs typeface="Calibri" pitchFamily="34" charset="0"/>
              </a:rPr>
              <a:t>, Pulvirenti A.</a:t>
            </a:r>
            <a:r>
              <a:rPr lang="it-IT" sz="4000" baseline="30000" dirty="0">
                <a:latin typeface="Calibri" pitchFamily="34" charset="0"/>
                <a:ea typeface="Calibri" pitchFamily="34" charset="0"/>
                <a:cs typeface="Calibri" pitchFamily="34" charset="0"/>
              </a:rPr>
              <a:t> 1</a:t>
            </a:r>
            <a:r>
              <a:rPr lang="it-IT" sz="3800" b="1" dirty="0">
                <a:latin typeface="Calibri" pitchFamily="34" charset="0"/>
                <a:ea typeface="Calibri" pitchFamily="34" charset="0"/>
                <a:cs typeface="Calibri" pitchFamily="34" charset="0"/>
              </a:rPr>
              <a:t>, Francia E.</a:t>
            </a:r>
            <a:r>
              <a:rPr lang="it-IT" sz="4000" baseline="30000" dirty="0">
                <a:latin typeface="Calibri" pitchFamily="34" charset="0"/>
                <a:ea typeface="Calibri" pitchFamily="34" charset="0"/>
                <a:cs typeface="Calibri" pitchFamily="34" charset="0"/>
              </a:rPr>
              <a:t> 1</a:t>
            </a:r>
            <a:r>
              <a:rPr lang="it-IT" sz="3800" b="1" dirty="0">
                <a:latin typeface="Calibri" pitchFamily="34" charset="0"/>
                <a:ea typeface="Calibri" pitchFamily="34" charset="0"/>
                <a:cs typeface="Calibri" pitchFamily="34" charset="0"/>
              </a:rPr>
              <a:t>, Antonelli A. </a:t>
            </a:r>
            <a:r>
              <a:rPr lang="it-IT" sz="4000" baseline="30000" dirty="0">
                <a:latin typeface="Calibri" pitchFamily="34" charset="0"/>
                <a:ea typeface="Calibri" pitchFamily="34" charset="0"/>
                <a:cs typeface="Calibri" pitchFamily="34" charset="0"/>
              </a:rPr>
              <a:t>1</a:t>
            </a:r>
            <a:r>
              <a:rPr lang="it-IT" sz="3800" b="1" dirty="0">
                <a:latin typeface="Calibri" pitchFamily="34" charset="0"/>
                <a:ea typeface="Calibri" pitchFamily="34" charset="0"/>
                <a:cs typeface="Calibri" pitchFamily="34" charset="0"/>
              </a:rPr>
              <a:t> </a:t>
            </a:r>
            <a:endParaRPr lang="it-IT" sz="500" b="1" baseline="30000" dirty="0">
              <a:latin typeface="Calibri" pitchFamily="34" charset="0"/>
              <a:ea typeface="Calibri" pitchFamily="34" charset="0"/>
              <a:cs typeface="Calibri" pitchFamily="34" charset="0"/>
            </a:endParaRPr>
          </a:p>
          <a:p>
            <a:pPr defTabSz="862013">
              <a:lnSpc>
                <a:spcPct val="65000"/>
              </a:lnSpc>
              <a:spcBef>
                <a:spcPct val="50000"/>
              </a:spcBef>
            </a:pPr>
            <a:r>
              <a:rPr lang="it-IT" sz="3000" baseline="30000" dirty="0">
                <a:latin typeface="Calibri" pitchFamily="34" charset="0"/>
                <a:ea typeface="Calibri" pitchFamily="34" charset="0"/>
                <a:cs typeface="Calibri" pitchFamily="34" charset="0"/>
              </a:rPr>
              <a:t>1</a:t>
            </a:r>
            <a:r>
              <a:rPr lang="it-IT" sz="3000" dirty="0">
                <a:latin typeface="Calibri" pitchFamily="34" charset="0"/>
                <a:ea typeface="Calibri" pitchFamily="34" charset="0"/>
                <a:cs typeface="Calibri" pitchFamily="34" charset="0"/>
              </a:rPr>
              <a:t> Dipartimento di Scienze della vita, Centro BIOGEST-SITEIA, Università di Modena e Reggio Emilia, Via Amendola 2, 42122 Reggio Emilia</a:t>
            </a:r>
          </a:p>
        </p:txBody>
      </p:sp>
      <p:sp>
        <p:nvSpPr>
          <p:cNvPr id="24" name="CasellaDiTesto 23"/>
          <p:cNvSpPr txBox="1"/>
          <p:nvPr/>
        </p:nvSpPr>
        <p:spPr>
          <a:xfrm>
            <a:off x="12313543" y="15335616"/>
            <a:ext cx="12457384" cy="10587514"/>
          </a:xfrm>
          <a:prstGeom prst="rect">
            <a:avLst/>
          </a:prstGeom>
          <a:noFill/>
          <a:ln>
            <a:solidFill>
              <a:srgbClr val="008000"/>
            </a:solidFill>
          </a:ln>
        </p:spPr>
        <p:txBody>
          <a:bodyPr wrap="square" rtlCol="0">
            <a:spAutoFit/>
          </a:bodyPr>
          <a:lstStyle/>
          <a:p>
            <a:pPr marL="101600" defTabSz="631825" eaLnBrk="0" hangingPunct="0">
              <a:spcBef>
                <a:spcPct val="50000"/>
              </a:spcBef>
              <a:defRPr/>
            </a:pPr>
            <a:r>
              <a:rPr lang="it-IT" sz="4400" b="1" dirty="0" err="1">
                <a:latin typeface="Calibri" pitchFamily="34" charset="0"/>
                <a:ea typeface="Calibri" pitchFamily="34" charset="0"/>
                <a:cs typeface="Calibri" pitchFamily="34" charset="0"/>
              </a:rPr>
              <a:t>Results</a:t>
            </a:r>
            <a:r>
              <a:rPr lang="it-IT" sz="4400" b="1" dirty="0">
                <a:latin typeface="Calibri" pitchFamily="34" charset="0"/>
                <a:ea typeface="Calibri" pitchFamily="34" charset="0"/>
                <a:cs typeface="Calibri" pitchFamily="34" charset="0"/>
              </a:rPr>
              <a:t> </a:t>
            </a:r>
          </a:p>
          <a:p>
            <a:pPr marL="101600" algn="just" defTabSz="631825" eaLnBrk="0" hangingPunct="0">
              <a:spcBef>
                <a:spcPct val="50000"/>
              </a:spcBef>
              <a:defRPr/>
            </a:pPr>
            <a:r>
              <a:rPr lang="en-US" sz="4400" dirty="0">
                <a:latin typeface="Calibri" pitchFamily="34" charset="0"/>
                <a:cs typeface="Calibri" pitchFamily="34" charset="0"/>
              </a:rPr>
              <a:t>Plants treated with H and FBH products had a significant high number of leaves, plant height, and leaf chlorophyll content (Figure 1). Fish by-products hydrolyzed and basified-hydrolyzed-fermented, tested in this experiment, have shown greater efficacy than controls. On the contrary, in the second trial, the results did not reveal any significant effects on the various variables</a:t>
            </a:r>
          </a:p>
          <a:p>
            <a:pPr marL="101600" algn="just" defTabSz="631825" eaLnBrk="0" hangingPunct="0">
              <a:spcBef>
                <a:spcPct val="50000"/>
              </a:spcBef>
              <a:defRPr/>
            </a:pPr>
            <a:r>
              <a:rPr lang="it-IT" sz="4400" b="1" dirty="0" err="1">
                <a:latin typeface="Calibri" pitchFamily="34" charset="0"/>
                <a:cs typeface="Calibri" pitchFamily="34" charset="0"/>
              </a:rPr>
              <a:t>Conclusions</a:t>
            </a:r>
            <a:r>
              <a:rPr lang="en-US" sz="4400" dirty="0">
                <a:latin typeface="Calibri" pitchFamily="34" charset="0"/>
                <a:cs typeface="Calibri" pitchFamily="34" charset="0"/>
              </a:rPr>
              <a:t>  </a:t>
            </a:r>
            <a:endParaRPr lang="it-IT" sz="4400" dirty="0">
              <a:latin typeface="Calibri" pitchFamily="34" charset="0"/>
              <a:cs typeface="Calibri" pitchFamily="34" charset="0"/>
            </a:endParaRPr>
          </a:p>
          <a:p>
            <a:pPr marL="101600" defTabSz="631825" eaLnBrk="0" hangingPunct="0">
              <a:spcBef>
                <a:spcPct val="50000"/>
              </a:spcBef>
              <a:defRPr/>
            </a:pPr>
            <a:r>
              <a:rPr lang="en-US" sz="4400" dirty="0">
                <a:latin typeface="Calibri" pitchFamily="34" charset="0"/>
                <a:cs typeface="Calibri" pitchFamily="34" charset="0"/>
              </a:rPr>
              <a:t>The results of these experimental trials have shown promising results. However, it will be necessary to continue the assessment of project FISH products in other experiments and on other plant species. </a:t>
            </a:r>
            <a:endParaRPr lang="it-IT" sz="4400" dirty="0">
              <a:latin typeface="Calibri" pitchFamily="34" charset="0"/>
              <a:cs typeface="Calibri" pitchFamily="34" charset="0"/>
            </a:endParaRPr>
          </a:p>
        </p:txBody>
      </p:sp>
      <p:sp>
        <p:nvSpPr>
          <p:cNvPr id="28" name="Rectangle 2718"/>
          <p:cNvSpPr>
            <a:spLocks noChangeArrowheads="1"/>
          </p:cNvSpPr>
          <p:nvPr/>
        </p:nvSpPr>
        <p:spPr bwMode="auto">
          <a:xfrm>
            <a:off x="317203" y="34722685"/>
            <a:ext cx="24626736" cy="1182476"/>
          </a:xfrm>
          <a:prstGeom prst="rect">
            <a:avLst/>
          </a:prstGeom>
          <a:solidFill>
            <a:schemeClr val="bg2">
              <a:lumMod val="20000"/>
              <a:lumOff val="80000"/>
            </a:schemeClr>
          </a:solidFill>
          <a:ln w="12700">
            <a:solidFill>
              <a:srgbClr val="008000"/>
            </a:solidFill>
            <a:miter lim="800000"/>
            <a:headEnd/>
            <a:tailEnd/>
          </a:ln>
          <a:effectLst/>
        </p:spPr>
        <p:txBody>
          <a:bodyPr wrap="square" lIns="75078" tIns="36880" rIns="75078" bIns="36880">
            <a:spAutoFit/>
          </a:bodyPr>
          <a:lstStyle/>
          <a:p>
            <a:pPr marL="101600" algn="just" defTabSz="631825">
              <a:spcBef>
                <a:spcPct val="50000"/>
              </a:spcBef>
              <a:defRPr/>
            </a:pPr>
            <a:r>
              <a:rPr lang="it-IT" sz="3600" b="1" dirty="0" err="1">
                <a:ea typeface="Calibri" pitchFamily="34" charset="0"/>
                <a:cs typeface="Calibri" pitchFamily="34" charset="0"/>
              </a:rPr>
              <a:t>References</a:t>
            </a:r>
            <a:r>
              <a:rPr lang="it-IT" sz="3600" b="1" dirty="0">
                <a:ea typeface="Calibri" pitchFamily="34" charset="0"/>
                <a:cs typeface="Calibri" pitchFamily="34" charset="0"/>
              </a:rPr>
              <a:t> </a:t>
            </a:r>
            <a:r>
              <a:rPr lang="en-US" sz="3600" dirty="0"/>
              <a:t>Prato, E., &amp; </a:t>
            </a:r>
            <a:r>
              <a:rPr lang="en-US" sz="3600" dirty="0" err="1"/>
              <a:t>Biandolin</a:t>
            </a:r>
            <a:r>
              <a:rPr lang="en-US" sz="3600" dirty="0" err="1">
                <a:cs typeface="Calibri" pitchFamily="34" charset="0"/>
              </a:rPr>
              <a:t>o</a:t>
            </a:r>
            <a:r>
              <a:rPr lang="en-US" sz="3600" dirty="0">
                <a:cs typeface="Calibri" pitchFamily="34" charset="0"/>
              </a:rPr>
              <a:t>, F. 2015. The contribution of fish to the Mediterranean diet. In The Mediterranean Diet (pp. 165- 174). Academic Press.</a:t>
            </a:r>
            <a:endParaRPr lang="it-IT" sz="3600" dirty="0">
              <a:cs typeface="Calibri" pitchFamily="34" charset="0"/>
            </a:endParaRPr>
          </a:p>
        </p:txBody>
      </p:sp>
      <p:sp>
        <p:nvSpPr>
          <p:cNvPr id="2" name="CasellaDiTesto 1"/>
          <p:cNvSpPr txBox="1"/>
          <p:nvPr/>
        </p:nvSpPr>
        <p:spPr>
          <a:xfrm>
            <a:off x="504231" y="15293688"/>
            <a:ext cx="11553666" cy="11061490"/>
          </a:xfrm>
          <a:prstGeom prst="rect">
            <a:avLst/>
          </a:prstGeom>
          <a:noFill/>
          <a:ln>
            <a:solidFill>
              <a:srgbClr val="008000"/>
            </a:solidFill>
          </a:ln>
        </p:spPr>
        <p:txBody>
          <a:bodyPr wrap="square" rtlCol="0">
            <a:spAutoFit/>
          </a:bodyPr>
          <a:lstStyle/>
          <a:p>
            <a:pPr marL="101600" defTabSz="631825" eaLnBrk="0" hangingPunct="0">
              <a:lnSpc>
                <a:spcPct val="120000"/>
              </a:lnSpc>
            </a:pPr>
            <a:r>
              <a:rPr lang="en-US" sz="4400" b="1" dirty="0">
                <a:latin typeface="Calibri" pitchFamily="34" charset="0"/>
                <a:ea typeface="Calibri" pitchFamily="34" charset="0"/>
                <a:cs typeface="Calibri" pitchFamily="34" charset="0"/>
              </a:rPr>
              <a:t>Materials and Methods</a:t>
            </a:r>
          </a:p>
          <a:p>
            <a:pPr marL="101600" algn="just" defTabSz="631825" eaLnBrk="0" hangingPunct="0"/>
            <a:r>
              <a:rPr lang="en-US" sz="4400" dirty="0">
                <a:latin typeface="Calibri" pitchFamily="34" charset="0"/>
                <a:cs typeface="Calibri" pitchFamily="34" charset="0"/>
              </a:rPr>
              <a:t>Two consecutive experiments were carried out applying seven different treatments at the 22</a:t>
            </a:r>
            <a:r>
              <a:rPr lang="en-US" sz="4400" baseline="30000" dirty="0">
                <a:latin typeface="Calibri" pitchFamily="34" charset="0"/>
                <a:cs typeface="Calibri" pitchFamily="34" charset="0"/>
              </a:rPr>
              <a:t>nd</a:t>
            </a:r>
            <a:r>
              <a:rPr lang="en-US" sz="4400" dirty="0">
                <a:latin typeface="Calibri" pitchFamily="34" charset="0"/>
                <a:cs typeface="Calibri" pitchFamily="34" charset="0"/>
              </a:rPr>
              <a:t>, 29</a:t>
            </a:r>
            <a:r>
              <a:rPr lang="en-US" sz="4400" baseline="30000" dirty="0">
                <a:latin typeface="Calibri" pitchFamily="34" charset="0"/>
                <a:cs typeface="Calibri" pitchFamily="34" charset="0"/>
              </a:rPr>
              <a:t>th</a:t>
            </a:r>
            <a:r>
              <a:rPr lang="en-US" sz="4400" dirty="0">
                <a:latin typeface="Calibri" pitchFamily="34" charset="0"/>
                <a:cs typeface="Calibri" pitchFamily="34" charset="0"/>
              </a:rPr>
              <a:t> and 35</a:t>
            </a:r>
            <a:r>
              <a:rPr lang="en-US" sz="4400" baseline="30000" dirty="0">
                <a:latin typeface="Calibri" pitchFamily="34" charset="0"/>
                <a:cs typeface="Calibri" pitchFamily="34" charset="0"/>
              </a:rPr>
              <a:t>th</a:t>
            </a:r>
            <a:r>
              <a:rPr lang="en-US" sz="4400" dirty="0">
                <a:latin typeface="Calibri" pitchFamily="34" charset="0"/>
                <a:cs typeface="Calibri" pitchFamily="34" charset="0"/>
              </a:rPr>
              <a:t> day after sowing. Tap water and a commercial product (FISH-MIX®, </a:t>
            </a:r>
            <a:r>
              <a:rPr lang="en-US" sz="4400" dirty="0" err="1">
                <a:latin typeface="Calibri" pitchFamily="34" charset="0"/>
                <a:cs typeface="Calibri" pitchFamily="34" charset="0"/>
              </a:rPr>
              <a:t>Biobizz</a:t>
            </a:r>
            <a:r>
              <a:rPr lang="en-US" sz="4400" dirty="0">
                <a:latin typeface="Calibri" pitchFamily="34" charset="0"/>
                <a:cs typeface="Calibri" pitchFamily="34" charset="0"/>
              </a:rPr>
              <a:t>) were compared to two different hydrolyzed products (H and FISH n° 13), a basified-hydrolyzed product (BH), a hydrolyzed-fermented product (FH), and a basified-hydrolyzed-fermented product (FBH). Morphological (plant height and number of leaves) and physiological (leaf chlorophyll, flavonoids, anthocyanins content and the nitrogen balance index (NBI)) parameters were monitored during crop development. In addition</a:t>
            </a:r>
            <a:r>
              <a:rPr lang="en-US" sz="4400">
                <a:latin typeface="Calibri" pitchFamily="34" charset="0"/>
                <a:cs typeface="Calibri" pitchFamily="34" charset="0"/>
              </a:rPr>
              <a:t>, 39</a:t>
            </a:r>
            <a:r>
              <a:rPr lang="en-US" sz="4400" baseline="30000">
                <a:latin typeface="Calibri" pitchFamily="34" charset="0"/>
                <a:cs typeface="Calibri" pitchFamily="34" charset="0"/>
              </a:rPr>
              <a:t>th</a:t>
            </a:r>
            <a:r>
              <a:rPr lang="en-US" sz="4400">
                <a:latin typeface="Calibri" pitchFamily="34" charset="0"/>
                <a:cs typeface="Calibri" pitchFamily="34" charset="0"/>
              </a:rPr>
              <a:t> </a:t>
            </a:r>
            <a:r>
              <a:rPr lang="en-US" sz="4400" dirty="0">
                <a:latin typeface="Calibri" pitchFamily="34" charset="0"/>
                <a:cs typeface="Calibri" pitchFamily="34" charset="0"/>
              </a:rPr>
              <a:t>day after sowing, the fresh and dry biomass of plants were evaluated.</a:t>
            </a:r>
          </a:p>
        </p:txBody>
      </p:sp>
      <p:sp>
        <p:nvSpPr>
          <p:cNvPr id="15" name="Rectangle 54">
            <a:extLst>
              <a:ext uri="{FF2B5EF4-FFF2-40B4-BE49-F238E27FC236}">
                <a16:creationId xmlns:a16="http://schemas.microsoft.com/office/drawing/2014/main" id="{3FD723E2-247C-3048-9823-918CB48EC945}"/>
              </a:ext>
            </a:extLst>
          </p:cNvPr>
          <p:cNvSpPr>
            <a:spLocks noChangeArrowheads="1"/>
          </p:cNvSpPr>
          <p:nvPr/>
        </p:nvSpPr>
        <p:spPr bwMode="auto">
          <a:xfrm>
            <a:off x="0" y="0"/>
            <a:ext cx="25563513"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1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0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93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77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7700">
                <a:solidFill>
                  <a:schemeClr val="tx1"/>
                </a:solidFill>
                <a:latin typeface="Calibri" panose="020F0502020204030204" pitchFamily="34" charset="0"/>
              </a:defRPr>
            </a:lvl5pPr>
            <a:lvl6pPr marL="2514600" indent="-228600" defTabSz="3538538" eaLnBrk="0" fontAlgn="base" hangingPunct="0">
              <a:spcBef>
                <a:spcPct val="20000"/>
              </a:spcBef>
              <a:spcAft>
                <a:spcPct val="0"/>
              </a:spcAft>
              <a:buFont typeface="Arial" panose="020B0604020202020204" pitchFamily="34" charset="0"/>
              <a:buChar char="»"/>
              <a:defRPr sz="7700">
                <a:solidFill>
                  <a:schemeClr val="tx1"/>
                </a:solidFill>
                <a:latin typeface="Calibri" panose="020F0502020204030204" pitchFamily="34" charset="0"/>
              </a:defRPr>
            </a:lvl6pPr>
            <a:lvl7pPr marL="2971800" indent="-228600" defTabSz="3538538" eaLnBrk="0" fontAlgn="base" hangingPunct="0">
              <a:spcBef>
                <a:spcPct val="20000"/>
              </a:spcBef>
              <a:spcAft>
                <a:spcPct val="0"/>
              </a:spcAft>
              <a:buFont typeface="Arial" panose="020B0604020202020204" pitchFamily="34" charset="0"/>
              <a:buChar char="»"/>
              <a:defRPr sz="7700">
                <a:solidFill>
                  <a:schemeClr val="tx1"/>
                </a:solidFill>
                <a:latin typeface="Calibri" panose="020F0502020204030204" pitchFamily="34" charset="0"/>
              </a:defRPr>
            </a:lvl7pPr>
            <a:lvl8pPr marL="3429000" indent="-228600" defTabSz="3538538" eaLnBrk="0" fontAlgn="base" hangingPunct="0">
              <a:spcBef>
                <a:spcPct val="20000"/>
              </a:spcBef>
              <a:spcAft>
                <a:spcPct val="0"/>
              </a:spcAft>
              <a:buFont typeface="Arial" panose="020B0604020202020204" pitchFamily="34" charset="0"/>
              <a:buChar char="»"/>
              <a:defRPr sz="7700">
                <a:solidFill>
                  <a:schemeClr val="tx1"/>
                </a:solidFill>
                <a:latin typeface="Calibri" panose="020F0502020204030204" pitchFamily="34" charset="0"/>
              </a:defRPr>
            </a:lvl8pPr>
            <a:lvl9pPr marL="3886200" indent="-228600" defTabSz="3538538" eaLnBrk="0" fontAlgn="base" hangingPunct="0">
              <a:spcBef>
                <a:spcPct val="20000"/>
              </a:spcBef>
              <a:spcAft>
                <a:spcPct val="0"/>
              </a:spcAft>
              <a:buFont typeface="Arial" panose="020B0604020202020204" pitchFamily="34" charset="0"/>
              <a:buChar char="»"/>
              <a:defRPr sz="7700">
                <a:solidFill>
                  <a:schemeClr val="tx1"/>
                </a:solidFill>
                <a:latin typeface="Calibri" panose="020F0502020204030204" pitchFamily="34" charset="0"/>
              </a:defRPr>
            </a:lvl9pPr>
          </a:lstStyle>
          <a:p>
            <a:pPr eaLnBrk="1" hangingPunct="1">
              <a:spcBef>
                <a:spcPct val="0"/>
              </a:spcBef>
              <a:buFontTx/>
              <a:buNone/>
            </a:pPr>
            <a:endParaRPr lang="it-IT" altLang="it-IT" sz="7000">
              <a:latin typeface="Arial" panose="020B0604020202020204" pitchFamily="34" charset="0"/>
            </a:endParaRPr>
          </a:p>
        </p:txBody>
      </p:sp>
      <p:sp>
        <p:nvSpPr>
          <p:cNvPr id="16" name="Rectangle 5">
            <a:extLst>
              <a:ext uri="{FF2B5EF4-FFF2-40B4-BE49-F238E27FC236}">
                <a16:creationId xmlns:a16="http://schemas.microsoft.com/office/drawing/2014/main" id="{25A374E4-0535-7C49-8862-38854369A156}"/>
              </a:ext>
            </a:extLst>
          </p:cNvPr>
          <p:cNvSpPr>
            <a:spLocks noChangeArrowheads="1"/>
          </p:cNvSpPr>
          <p:nvPr/>
        </p:nvSpPr>
        <p:spPr bwMode="auto">
          <a:xfrm>
            <a:off x="4430340" y="965200"/>
            <a:ext cx="16740187" cy="2801938"/>
          </a:xfrm>
          <a:prstGeom prst="rect">
            <a:avLst/>
          </a:prstGeom>
          <a:noFill/>
          <a:ln w="9525">
            <a:noFill/>
            <a:miter lim="800000"/>
            <a:headEnd/>
            <a:tailEnd/>
          </a:ln>
          <a:effectLst/>
        </p:spPr>
        <p:txBody>
          <a:bodyPr anchor="ctr">
            <a:spAutoFit/>
          </a:bodyPr>
          <a:lstStyle/>
          <a:p>
            <a:pPr indent="450850" algn="ctr" defTabSz="914400">
              <a:defRPr/>
            </a:pPr>
            <a:r>
              <a:rPr lang="it-IT" sz="5400" b="1" i="1" dirty="0">
                <a:latin typeface="+mj-lt"/>
                <a:ea typeface="Verdana" pitchFamily="34" charset="0"/>
                <a:cs typeface="Verdana" pitchFamily="34" charset="0"/>
              </a:rPr>
              <a:t> III </a:t>
            </a:r>
            <a:r>
              <a:rPr lang="it-IT" sz="6000" b="1" i="1" dirty="0">
                <a:latin typeface="+mj-lt"/>
                <a:ea typeface="Verdana" pitchFamily="34" charset="0"/>
                <a:cs typeface="Verdana" pitchFamily="34" charset="0"/>
              </a:rPr>
              <a:t>Convegno AISSA#under40</a:t>
            </a:r>
            <a:endParaRPr lang="it-IT" sz="5400" b="1" i="1" dirty="0">
              <a:latin typeface="+mj-lt"/>
              <a:ea typeface="Verdana" pitchFamily="34" charset="0"/>
              <a:cs typeface="Verdana" pitchFamily="34" charset="0"/>
            </a:endParaRPr>
          </a:p>
          <a:p>
            <a:pPr indent="450850" algn="ctr" defTabSz="914400">
              <a:defRPr/>
            </a:pPr>
            <a:endParaRPr lang="it-IT" sz="1400" b="1" i="1" dirty="0">
              <a:latin typeface="+mj-lt"/>
              <a:ea typeface="Verdana" pitchFamily="34" charset="0"/>
              <a:cs typeface="Verdana" pitchFamily="34" charset="0"/>
            </a:endParaRPr>
          </a:p>
          <a:p>
            <a:pPr indent="450850" algn="ctr" defTabSz="914400">
              <a:lnSpc>
                <a:spcPct val="120000"/>
              </a:lnSpc>
              <a:defRPr/>
            </a:pPr>
            <a:r>
              <a:rPr lang="it-IT" sz="4400" b="1" i="1" dirty="0">
                <a:latin typeface="+mj-lt"/>
                <a:ea typeface="Verdana" pitchFamily="34" charset="0"/>
                <a:cs typeface="Verdana" pitchFamily="34" charset="0"/>
              </a:rPr>
              <a:t>Bolzano, 14-15 luglio 2022</a:t>
            </a:r>
          </a:p>
          <a:p>
            <a:pPr indent="450850" algn="ctr" defTabSz="914400">
              <a:lnSpc>
                <a:spcPct val="120000"/>
              </a:lnSpc>
              <a:defRPr/>
            </a:pPr>
            <a:r>
              <a:rPr lang="it-IT" sz="4400" b="1" i="1" dirty="0">
                <a:latin typeface="+mj-lt"/>
                <a:ea typeface="Verdana" pitchFamily="34" charset="0"/>
                <a:cs typeface="Verdana" pitchFamily="34" charset="0"/>
              </a:rPr>
              <a:t>Facoltà di Scienze e Tecnologie- Libera Università di Bolzano</a:t>
            </a:r>
            <a:endParaRPr lang="it-IT" sz="4400" i="1" dirty="0">
              <a:latin typeface="+mj-lt"/>
              <a:ea typeface="Verdana" pitchFamily="34" charset="0"/>
              <a:cs typeface="Verdana" pitchFamily="34" charset="0"/>
            </a:endParaRPr>
          </a:p>
        </p:txBody>
      </p:sp>
      <p:pic>
        <p:nvPicPr>
          <p:cNvPr id="17" name="Immagine 2">
            <a:extLst>
              <a:ext uri="{FF2B5EF4-FFF2-40B4-BE49-F238E27FC236}">
                <a16:creationId xmlns:a16="http://schemas.microsoft.com/office/drawing/2014/main" id="{A6973E37-FCE7-6B44-B1C1-3A4473F9835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348575" y="1130300"/>
            <a:ext cx="3313113" cy="247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Google Shape;87;p13">
            <a:extLst>
              <a:ext uri="{FF2B5EF4-FFF2-40B4-BE49-F238E27FC236}">
                <a16:creationId xmlns:a16="http://schemas.microsoft.com/office/drawing/2014/main" id="{BD793128-74F1-0845-9CAA-379BD73649A2}"/>
              </a:ext>
            </a:extLst>
          </p:cNvPr>
          <p:cNvPicPr preferRelativeResize="0">
            <a:picLocks noChangeAspect="1"/>
          </p:cNvPicPr>
          <p:nvPr/>
        </p:nvPicPr>
        <p:blipFill>
          <a:blip r:embed="rId3">
            <a:alphaModFix/>
          </a:blip>
          <a:stretch>
            <a:fillRect/>
          </a:stretch>
        </p:blipFill>
        <p:spPr>
          <a:xfrm>
            <a:off x="1901825" y="958850"/>
            <a:ext cx="2670175" cy="2813050"/>
          </a:xfrm>
          <a:prstGeom prst="rect">
            <a:avLst/>
          </a:prstGeom>
          <a:noFill/>
          <a:ln>
            <a:noFill/>
          </a:ln>
          <a:effectLst>
            <a:outerShdw blurRad="57150" dist="19050" dir="5400000" algn="bl" rotWithShape="0">
              <a:srgbClr val="000000">
                <a:alpha val="50000"/>
              </a:srgbClr>
            </a:outerShdw>
          </a:effectLst>
        </p:spPr>
      </p:pic>
      <p:graphicFrame>
        <p:nvGraphicFramePr>
          <p:cNvPr id="22" name="Grafico 21">
            <a:extLst>
              <a:ext uri="{FF2B5EF4-FFF2-40B4-BE49-F238E27FC236}">
                <a16:creationId xmlns:a16="http://schemas.microsoft.com/office/drawing/2014/main" id="{4D91CDD5-C2B1-F9EB-C988-B6022D7E1C8F}"/>
              </a:ext>
            </a:extLst>
          </p:cNvPr>
          <p:cNvGraphicFramePr>
            <a:graphicFrameLocks noChangeAspect="1"/>
          </p:cNvGraphicFramePr>
          <p:nvPr>
            <p:extLst>
              <p:ext uri="{D42A27DB-BD31-4B8C-83A1-F6EECF244321}">
                <p14:modId xmlns:p14="http://schemas.microsoft.com/office/powerpoint/2010/main" val="3110363902"/>
              </p:ext>
            </p:extLst>
          </p:nvPr>
        </p:nvGraphicFramePr>
        <p:xfrm>
          <a:off x="574814" y="26427186"/>
          <a:ext cx="11460000" cy="6876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Grafico 24">
            <a:extLst>
              <a:ext uri="{FF2B5EF4-FFF2-40B4-BE49-F238E27FC236}">
                <a16:creationId xmlns:a16="http://schemas.microsoft.com/office/drawing/2014/main" id="{301F9171-4556-4DED-A5C9-F9556819E600}"/>
              </a:ext>
            </a:extLst>
          </p:cNvPr>
          <p:cNvGraphicFramePr>
            <a:graphicFrameLocks noChangeAspect="1"/>
          </p:cNvGraphicFramePr>
          <p:nvPr>
            <p:extLst>
              <p:ext uri="{D42A27DB-BD31-4B8C-83A1-F6EECF244321}">
                <p14:modId xmlns:p14="http://schemas.microsoft.com/office/powerpoint/2010/main" val="4192174443"/>
              </p:ext>
            </p:extLst>
          </p:nvPr>
        </p:nvGraphicFramePr>
        <p:xfrm>
          <a:off x="12377298" y="26355178"/>
          <a:ext cx="11460000" cy="6876000"/>
        </p:xfrm>
        <a:graphic>
          <a:graphicData uri="http://schemas.openxmlformats.org/drawingml/2006/chart">
            <c:chart xmlns:c="http://schemas.openxmlformats.org/drawingml/2006/chart" xmlns:r="http://schemas.openxmlformats.org/officeDocument/2006/relationships" r:id="rId5"/>
          </a:graphicData>
        </a:graphic>
      </p:graphicFrame>
      <p:sp>
        <p:nvSpPr>
          <p:cNvPr id="3" name="CasellaDiTesto 2">
            <a:extLst>
              <a:ext uri="{FF2B5EF4-FFF2-40B4-BE49-F238E27FC236}">
                <a16:creationId xmlns:a16="http://schemas.microsoft.com/office/drawing/2014/main" id="{7A21A5A8-C6E3-C54F-D9D2-700A88A02804}"/>
              </a:ext>
            </a:extLst>
          </p:cNvPr>
          <p:cNvSpPr txBox="1"/>
          <p:nvPr/>
        </p:nvSpPr>
        <p:spPr>
          <a:xfrm>
            <a:off x="2724065" y="26711845"/>
            <a:ext cx="2232248" cy="115416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a:t>
            </a:r>
          </a:p>
        </p:txBody>
      </p:sp>
      <p:sp>
        <p:nvSpPr>
          <p:cNvPr id="26" name="CasellaDiTesto 25">
            <a:extLst>
              <a:ext uri="{FF2B5EF4-FFF2-40B4-BE49-F238E27FC236}">
                <a16:creationId xmlns:a16="http://schemas.microsoft.com/office/drawing/2014/main" id="{47CE87F4-4526-9186-1972-B3F33237D874}"/>
              </a:ext>
            </a:extLst>
          </p:cNvPr>
          <p:cNvSpPr txBox="1"/>
          <p:nvPr/>
        </p:nvSpPr>
        <p:spPr>
          <a:xfrm>
            <a:off x="9248026" y="26692523"/>
            <a:ext cx="2232248" cy="115416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a:t>
            </a:r>
          </a:p>
        </p:txBody>
      </p:sp>
      <p:sp>
        <p:nvSpPr>
          <p:cNvPr id="27" name="CasellaDiTesto 26">
            <a:extLst>
              <a:ext uri="{FF2B5EF4-FFF2-40B4-BE49-F238E27FC236}">
                <a16:creationId xmlns:a16="http://schemas.microsoft.com/office/drawing/2014/main" id="{7B9886CF-DAF9-7102-6E89-5A8F47B90CC9}"/>
              </a:ext>
            </a:extLst>
          </p:cNvPr>
          <p:cNvSpPr txBox="1"/>
          <p:nvPr/>
        </p:nvSpPr>
        <p:spPr>
          <a:xfrm>
            <a:off x="5977364" y="26692523"/>
            <a:ext cx="2232248" cy="115416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a:t>
            </a:r>
          </a:p>
        </p:txBody>
      </p:sp>
      <p:sp>
        <p:nvSpPr>
          <p:cNvPr id="29" name="CasellaDiTesto 28">
            <a:extLst>
              <a:ext uri="{FF2B5EF4-FFF2-40B4-BE49-F238E27FC236}">
                <a16:creationId xmlns:a16="http://schemas.microsoft.com/office/drawing/2014/main" id="{1D09F454-37FF-88D9-A721-D4DA038C2EF0}"/>
              </a:ext>
            </a:extLst>
          </p:cNvPr>
          <p:cNvSpPr txBox="1"/>
          <p:nvPr/>
        </p:nvSpPr>
        <p:spPr>
          <a:xfrm>
            <a:off x="14678402" y="26779980"/>
            <a:ext cx="2232248" cy="115416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a:t>
            </a:r>
          </a:p>
        </p:txBody>
      </p:sp>
      <p:sp>
        <p:nvSpPr>
          <p:cNvPr id="30" name="CasellaDiTesto 29">
            <a:extLst>
              <a:ext uri="{FF2B5EF4-FFF2-40B4-BE49-F238E27FC236}">
                <a16:creationId xmlns:a16="http://schemas.microsoft.com/office/drawing/2014/main" id="{AF2DF197-22B2-8FA3-1CE3-63FC5717F5A1}"/>
              </a:ext>
            </a:extLst>
          </p:cNvPr>
          <p:cNvSpPr txBox="1"/>
          <p:nvPr/>
        </p:nvSpPr>
        <p:spPr>
          <a:xfrm>
            <a:off x="17713711" y="26779980"/>
            <a:ext cx="2232248" cy="115416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a:t>
            </a:r>
          </a:p>
        </p:txBody>
      </p:sp>
      <p:sp>
        <p:nvSpPr>
          <p:cNvPr id="31" name="CasellaDiTesto 30">
            <a:extLst>
              <a:ext uri="{FF2B5EF4-FFF2-40B4-BE49-F238E27FC236}">
                <a16:creationId xmlns:a16="http://schemas.microsoft.com/office/drawing/2014/main" id="{75E113A8-9CB5-265D-2187-54B21A827173}"/>
              </a:ext>
            </a:extLst>
          </p:cNvPr>
          <p:cNvSpPr txBox="1"/>
          <p:nvPr/>
        </p:nvSpPr>
        <p:spPr>
          <a:xfrm>
            <a:off x="21237600" y="26749771"/>
            <a:ext cx="2232248" cy="115416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a:t>
            </a:r>
          </a:p>
        </p:txBody>
      </p:sp>
      <p:sp>
        <p:nvSpPr>
          <p:cNvPr id="4" name="CasellaDiTesto 3">
            <a:extLst>
              <a:ext uri="{FF2B5EF4-FFF2-40B4-BE49-F238E27FC236}">
                <a16:creationId xmlns:a16="http://schemas.microsoft.com/office/drawing/2014/main" id="{06F0237B-85B0-36C3-C682-E48A1A722160}"/>
              </a:ext>
            </a:extLst>
          </p:cNvPr>
          <p:cNvSpPr txBox="1"/>
          <p:nvPr/>
        </p:nvSpPr>
        <p:spPr>
          <a:xfrm>
            <a:off x="468388" y="33303186"/>
            <a:ext cx="25310651" cy="1446550"/>
          </a:xfrm>
          <a:prstGeom prst="rect">
            <a:avLst/>
          </a:prstGeom>
          <a:noFill/>
        </p:spPr>
        <p:txBody>
          <a:bodyPr wrap="square" rtlCol="0">
            <a:spAutoFit/>
          </a:bodyPr>
          <a:lstStyle/>
          <a:p>
            <a:r>
              <a:rPr lang="it-IT" sz="4400" b="1" dirty="0">
                <a:latin typeface="Calibri" pitchFamily="34" charset="0"/>
                <a:cs typeface="Calibri" pitchFamily="34" charset="0"/>
              </a:rPr>
              <a:t>Figure 1.</a:t>
            </a:r>
            <a:r>
              <a:rPr lang="it-IT" sz="4400" dirty="0">
                <a:latin typeface="Calibri" pitchFamily="34" charset="0"/>
                <a:cs typeface="Calibri" pitchFamily="34" charset="0"/>
              </a:rPr>
              <a:t> </a:t>
            </a:r>
            <a:r>
              <a:rPr lang="en-US" sz="4400" dirty="0">
                <a:latin typeface="Calibri" pitchFamily="34" charset="0"/>
                <a:cs typeface="Calibri" pitchFamily="34" charset="0"/>
              </a:rPr>
              <a:t>Effect of the treatments at the 29, 35 and 39 days after sowing on number of leaves/plant (A), and plant height (B) of lettuce in green-house conditions (first </a:t>
            </a:r>
            <a:r>
              <a:rPr lang="en-US" sz="4400">
                <a:latin typeface="Calibri" pitchFamily="34" charset="0"/>
                <a:cs typeface="Calibri" pitchFamily="34" charset="0"/>
              </a:rPr>
              <a:t>trial). </a:t>
            </a:r>
            <a:r>
              <a:rPr lang="en-US" sz="4400" dirty="0">
                <a:latin typeface="Calibri" pitchFamily="34" charset="0"/>
                <a:cs typeface="Calibri" pitchFamily="34" charset="0"/>
              </a:rPr>
              <a:t>Statistical analysis ***:p&lt;0,001.</a:t>
            </a:r>
            <a:r>
              <a:rPr lang="it-IT" sz="4400" dirty="0">
                <a:latin typeface="Calibri" pitchFamily="34" charset="0"/>
                <a:cs typeface="Calibri" pitchFamily="34" charset="0"/>
              </a:rPr>
              <a:t> </a:t>
            </a:r>
          </a:p>
        </p:txBody>
      </p:sp>
      <p:sp>
        <p:nvSpPr>
          <p:cNvPr id="6" name="CasellaDiTesto 5">
            <a:extLst>
              <a:ext uri="{FF2B5EF4-FFF2-40B4-BE49-F238E27FC236}">
                <a16:creationId xmlns:a16="http://schemas.microsoft.com/office/drawing/2014/main" id="{0800023E-3698-34AB-7F82-BBF2E2F7131D}"/>
              </a:ext>
            </a:extLst>
          </p:cNvPr>
          <p:cNvSpPr txBox="1"/>
          <p:nvPr/>
        </p:nvSpPr>
        <p:spPr>
          <a:xfrm>
            <a:off x="11161415" y="26457112"/>
            <a:ext cx="918783" cy="1154162"/>
          </a:xfrm>
          <a:prstGeom prst="rect">
            <a:avLst/>
          </a:prstGeom>
          <a:noFill/>
        </p:spPr>
        <p:txBody>
          <a:bodyPr wrap="square" rtlCol="0">
            <a:spAutoFit/>
          </a:bodyPr>
          <a:lstStyle/>
          <a:p>
            <a:r>
              <a:rPr lang="it-IT" dirty="0"/>
              <a:t>A</a:t>
            </a:r>
          </a:p>
        </p:txBody>
      </p:sp>
      <p:sp>
        <p:nvSpPr>
          <p:cNvPr id="32" name="CasellaDiTesto 31">
            <a:extLst>
              <a:ext uri="{FF2B5EF4-FFF2-40B4-BE49-F238E27FC236}">
                <a16:creationId xmlns:a16="http://schemas.microsoft.com/office/drawing/2014/main" id="{024D2243-3443-B236-56E7-7E18D00A41C9}"/>
              </a:ext>
            </a:extLst>
          </p:cNvPr>
          <p:cNvSpPr txBox="1"/>
          <p:nvPr/>
        </p:nvSpPr>
        <p:spPr>
          <a:xfrm>
            <a:off x="23070868" y="26457112"/>
            <a:ext cx="918783" cy="1154162"/>
          </a:xfrm>
          <a:prstGeom prst="rect">
            <a:avLst/>
          </a:prstGeom>
          <a:noFill/>
        </p:spPr>
        <p:txBody>
          <a:bodyPr wrap="square" rtlCol="0">
            <a:spAutoFit/>
          </a:bodyPr>
          <a:lstStyle/>
          <a:p>
            <a:r>
              <a:rPr lang="it-IT" dirty="0"/>
              <a:t>B</a:t>
            </a:r>
          </a:p>
        </p:txBody>
      </p:sp>
    </p:spTree>
    <p:extLst>
      <p:ext uri="{BB962C8B-B14F-4D97-AF65-F5344CB8AC3E}">
        <p14:creationId xmlns:p14="http://schemas.microsoft.com/office/powerpoint/2010/main" val="72282063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2133</TotalTime>
  <Words>594</Words>
  <Application>Microsoft Office PowerPoint</Application>
  <PresentationFormat>Personalizzato</PresentationFormat>
  <Paragraphs>30</Paragraphs>
  <Slides>1</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vt:i4>
      </vt:variant>
    </vt:vector>
  </HeadingPairs>
  <TitlesOfParts>
    <vt:vector size="5" baseType="lpstr">
      <vt:lpstr>Arial</vt:lpstr>
      <vt:lpstr>Calibri</vt:lpstr>
      <vt:lpstr>Verdana</vt:lpstr>
      <vt:lpstr>Tema di Office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rev</dc:creator>
  <cp:lastModifiedBy>Utente</cp:lastModifiedBy>
  <cp:revision>45</cp:revision>
  <dcterms:created xsi:type="dcterms:W3CDTF">2016-08-04T08:30:31Z</dcterms:created>
  <dcterms:modified xsi:type="dcterms:W3CDTF">2022-06-09T08:48:59Z</dcterms:modified>
</cp:coreProperties>
</file>