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
  </p:notesMasterIdLst>
  <p:handoutMasterIdLst>
    <p:handoutMasterId r:id="rId4"/>
  </p:handoutMasterIdLst>
  <p:sldIdLst>
    <p:sldId id="256" r:id="rId2"/>
  </p:sldIdLst>
  <p:sldSz cx="36004500" cy="43205400"/>
  <p:notesSz cx="6858000" cy="9144000"/>
  <p:defaultTextStyle>
    <a:defPPr>
      <a:defRPr lang="it-IT"/>
    </a:defPPr>
    <a:lvl1pPr algn="l" rtl="0" fontAlgn="base">
      <a:spcBef>
        <a:spcPct val="0"/>
      </a:spcBef>
      <a:spcAft>
        <a:spcPct val="0"/>
      </a:spcAft>
      <a:defRPr sz="1500" kern="1200">
        <a:solidFill>
          <a:schemeClr val="tx1"/>
        </a:solidFill>
        <a:latin typeface="Arial" charset="0"/>
        <a:ea typeface="+mn-ea"/>
        <a:cs typeface="Arial" charset="0"/>
      </a:defRPr>
    </a:lvl1pPr>
    <a:lvl2pPr marL="457200" algn="l" rtl="0" fontAlgn="base">
      <a:spcBef>
        <a:spcPct val="0"/>
      </a:spcBef>
      <a:spcAft>
        <a:spcPct val="0"/>
      </a:spcAft>
      <a:defRPr sz="1500" kern="1200">
        <a:solidFill>
          <a:schemeClr val="tx1"/>
        </a:solidFill>
        <a:latin typeface="Arial" charset="0"/>
        <a:ea typeface="+mn-ea"/>
        <a:cs typeface="Arial" charset="0"/>
      </a:defRPr>
    </a:lvl2pPr>
    <a:lvl3pPr marL="914400" algn="l" rtl="0" fontAlgn="base">
      <a:spcBef>
        <a:spcPct val="0"/>
      </a:spcBef>
      <a:spcAft>
        <a:spcPct val="0"/>
      </a:spcAft>
      <a:defRPr sz="1500" kern="1200">
        <a:solidFill>
          <a:schemeClr val="tx1"/>
        </a:solidFill>
        <a:latin typeface="Arial" charset="0"/>
        <a:ea typeface="+mn-ea"/>
        <a:cs typeface="Arial" charset="0"/>
      </a:defRPr>
    </a:lvl3pPr>
    <a:lvl4pPr marL="1371600" algn="l" rtl="0" fontAlgn="base">
      <a:spcBef>
        <a:spcPct val="0"/>
      </a:spcBef>
      <a:spcAft>
        <a:spcPct val="0"/>
      </a:spcAft>
      <a:defRPr sz="1500" kern="1200">
        <a:solidFill>
          <a:schemeClr val="tx1"/>
        </a:solidFill>
        <a:latin typeface="Arial" charset="0"/>
        <a:ea typeface="+mn-ea"/>
        <a:cs typeface="Arial" charset="0"/>
      </a:defRPr>
    </a:lvl4pPr>
    <a:lvl5pPr marL="1828800" algn="l" rtl="0" fontAlgn="base">
      <a:spcBef>
        <a:spcPct val="0"/>
      </a:spcBef>
      <a:spcAft>
        <a:spcPct val="0"/>
      </a:spcAft>
      <a:defRPr sz="1500" kern="1200">
        <a:solidFill>
          <a:schemeClr val="tx1"/>
        </a:solidFill>
        <a:latin typeface="Arial" charset="0"/>
        <a:ea typeface="+mn-ea"/>
        <a:cs typeface="Arial" charset="0"/>
      </a:defRPr>
    </a:lvl5pPr>
    <a:lvl6pPr marL="2286000" algn="l" defTabSz="914400" rtl="0" eaLnBrk="1" latinLnBrk="0" hangingPunct="1">
      <a:defRPr sz="1500" kern="1200">
        <a:solidFill>
          <a:schemeClr val="tx1"/>
        </a:solidFill>
        <a:latin typeface="Arial" charset="0"/>
        <a:ea typeface="+mn-ea"/>
        <a:cs typeface="Arial" charset="0"/>
      </a:defRPr>
    </a:lvl6pPr>
    <a:lvl7pPr marL="2743200" algn="l" defTabSz="914400" rtl="0" eaLnBrk="1" latinLnBrk="0" hangingPunct="1">
      <a:defRPr sz="1500" kern="1200">
        <a:solidFill>
          <a:schemeClr val="tx1"/>
        </a:solidFill>
        <a:latin typeface="Arial" charset="0"/>
        <a:ea typeface="+mn-ea"/>
        <a:cs typeface="Arial" charset="0"/>
      </a:defRPr>
    </a:lvl7pPr>
    <a:lvl8pPr marL="3200400" algn="l" defTabSz="914400" rtl="0" eaLnBrk="1" latinLnBrk="0" hangingPunct="1">
      <a:defRPr sz="1500" kern="1200">
        <a:solidFill>
          <a:schemeClr val="tx1"/>
        </a:solidFill>
        <a:latin typeface="Arial" charset="0"/>
        <a:ea typeface="+mn-ea"/>
        <a:cs typeface="Arial" charset="0"/>
      </a:defRPr>
    </a:lvl8pPr>
    <a:lvl9pPr marL="3657600" algn="l" defTabSz="914400" rtl="0" eaLnBrk="1" latinLnBrk="0" hangingPunct="1">
      <a:defRPr sz="15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3608">
          <p15:clr>
            <a:srgbClr val="A4A3A4"/>
          </p15:clr>
        </p15:guide>
        <p15:guide id="2" pos="113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ADAF1"/>
    <a:srgbClr val="F7C9EA"/>
    <a:srgbClr val="6699FF"/>
    <a:srgbClr val="FF3399"/>
    <a:srgbClr val="FFFF00"/>
    <a:srgbClr val="FF0000"/>
    <a:srgbClr val="000066"/>
    <a:srgbClr val="8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97" autoAdjust="0"/>
    <p:restoredTop sz="97266" autoAdjust="0"/>
  </p:normalViewPr>
  <p:slideViewPr>
    <p:cSldViewPr>
      <p:cViewPr>
        <p:scale>
          <a:sx n="20" d="100"/>
          <a:sy n="20" d="100"/>
        </p:scale>
        <p:origin x="1218" y="-2094"/>
      </p:cViewPr>
      <p:guideLst>
        <p:guide orient="horz" pos="13608"/>
        <p:guide pos="1134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1.png"/><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C85F20-D0F8-4EA0-9B04-9862F2D549D9}" type="datetimeFigureOut">
              <a:rPr lang="it-IT" smtClean="0"/>
              <a:pPr/>
              <a:t>11/07/2018</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B0025E2-3397-452B-A7B1-5467577C23DB}" type="slidenum">
              <a:rPr lang="it-IT" smtClean="0"/>
              <a:pPr/>
              <a:t>‹N›</a:t>
            </a:fld>
            <a:endParaRPr lang="it-IT"/>
          </a:p>
        </p:txBody>
      </p:sp>
    </p:spTree>
    <p:extLst>
      <p:ext uri="{BB962C8B-B14F-4D97-AF65-F5344CB8AC3E}">
        <p14:creationId xmlns:p14="http://schemas.microsoft.com/office/powerpoint/2010/main" val="9281762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it-IT"/>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it-IT"/>
          </a:p>
        </p:txBody>
      </p:sp>
      <p:sp>
        <p:nvSpPr>
          <p:cNvPr id="7172" name="Rectangle 4"/>
          <p:cNvSpPr>
            <a:spLocks noGrp="1" noRot="1" noChangeAspect="1" noChangeArrowheads="1" noTextEdit="1"/>
          </p:cNvSpPr>
          <p:nvPr>
            <p:ph type="sldImg" idx="2"/>
          </p:nvPr>
        </p:nvSpPr>
        <p:spPr bwMode="auto">
          <a:xfrm>
            <a:off x="2000250" y="685800"/>
            <a:ext cx="2857500" cy="342900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it-IT"/>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15D907B-8079-4C2B-81F2-A4AF490E081F}" type="slidenum">
              <a:rPr lang="it-IT"/>
              <a:pPr/>
              <a:t>‹N›</a:t>
            </a:fld>
            <a:endParaRPr lang="it-IT"/>
          </a:p>
        </p:txBody>
      </p:sp>
    </p:spTree>
    <p:extLst>
      <p:ext uri="{BB962C8B-B14F-4D97-AF65-F5344CB8AC3E}">
        <p14:creationId xmlns:p14="http://schemas.microsoft.com/office/powerpoint/2010/main" val="169492221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DB5681-07EE-4525-8FFE-12092AF90D5D}" type="slidenum">
              <a:rPr lang="it-IT"/>
              <a:pPr/>
              <a:t>1</a:t>
            </a:fld>
            <a:endParaRPr lang="it-IT"/>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it-IT"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2700338" y="13422313"/>
            <a:ext cx="30603825" cy="9259887"/>
          </a:xfrm>
        </p:spPr>
        <p:txBody>
          <a:bodyPr/>
          <a:lstStyle/>
          <a:p>
            <a:r>
              <a:rPr lang="it-IT"/>
              <a:t>Fare clic per modificare lo stile del titolo</a:t>
            </a:r>
          </a:p>
        </p:txBody>
      </p:sp>
      <p:sp>
        <p:nvSpPr>
          <p:cNvPr id="3" name="Sottotitolo 2"/>
          <p:cNvSpPr>
            <a:spLocks noGrp="1"/>
          </p:cNvSpPr>
          <p:nvPr>
            <p:ph type="subTitle" idx="1"/>
          </p:nvPr>
        </p:nvSpPr>
        <p:spPr>
          <a:xfrm>
            <a:off x="5400675" y="24482425"/>
            <a:ext cx="25203150" cy="110426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7D1E1814-C503-4BBD-BC7A-C875F9109B6F}" type="slidenum">
              <a:rPr lang="it-IT"/>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36ADF498-5661-463C-96C2-B85E6D9156D2}" type="slidenum">
              <a:rPr lang="it-IT"/>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26104850" y="1730375"/>
            <a:ext cx="8102600" cy="368633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1797050" y="1730375"/>
            <a:ext cx="24155400" cy="368633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07E0AC80-F761-40E2-B770-DA9E7649F423}" type="slidenum">
              <a:rPr lang="it-IT"/>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818A1CD7-05BA-4D2F-AD40-06EB38EE53CE}" type="slidenum">
              <a:rPr lang="it-IT"/>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2844800" y="27763788"/>
            <a:ext cx="30603825" cy="8580437"/>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2844800" y="18311813"/>
            <a:ext cx="30603825" cy="94519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CD66E436-8923-4303-B02A-F0093F841BAF}" type="slidenum">
              <a:rPr lang="it-IT"/>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1797050" y="10080625"/>
            <a:ext cx="16129000" cy="28513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18078450" y="10080625"/>
            <a:ext cx="16129000" cy="28513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lvl1pPr>
              <a:defRPr/>
            </a:lvl1pPr>
          </a:lstStyle>
          <a:p>
            <a:endParaRPr lang="it-IT"/>
          </a:p>
        </p:txBody>
      </p:sp>
      <p:sp>
        <p:nvSpPr>
          <p:cNvPr id="6" name="Segnaposto piè di pagina 5"/>
          <p:cNvSpPr>
            <a:spLocks noGrp="1"/>
          </p:cNvSpPr>
          <p:nvPr>
            <p:ph type="ftr" sz="quarter" idx="11"/>
          </p:nvPr>
        </p:nvSpPr>
        <p:spPr/>
        <p:txBody>
          <a:bodyPr/>
          <a:lstStyle>
            <a:lvl1pPr>
              <a:defRPr/>
            </a:lvl1pPr>
          </a:lstStyle>
          <a:p>
            <a:endParaRPr lang="it-IT"/>
          </a:p>
        </p:txBody>
      </p:sp>
      <p:sp>
        <p:nvSpPr>
          <p:cNvPr id="7" name="Segnaposto numero diapositiva 6"/>
          <p:cNvSpPr>
            <a:spLocks noGrp="1"/>
          </p:cNvSpPr>
          <p:nvPr>
            <p:ph type="sldNum" sz="quarter" idx="12"/>
          </p:nvPr>
        </p:nvSpPr>
        <p:spPr/>
        <p:txBody>
          <a:bodyPr/>
          <a:lstStyle>
            <a:lvl1pPr>
              <a:defRPr/>
            </a:lvl1pPr>
          </a:lstStyle>
          <a:p>
            <a:fld id="{938751D0-E1CB-4238-8052-09710E290315}" type="slidenum">
              <a:rPr lang="it-IT"/>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1800225" y="1730375"/>
            <a:ext cx="32404050" cy="72009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1800225" y="9671050"/>
            <a:ext cx="15908338" cy="40306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1800225" y="13701713"/>
            <a:ext cx="15908338" cy="24893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18289588" y="9671050"/>
            <a:ext cx="15914687" cy="40306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18289588" y="13701713"/>
            <a:ext cx="15914687" cy="248935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lvl1pPr>
              <a:defRPr/>
            </a:lvl1pPr>
          </a:lstStyle>
          <a:p>
            <a:endParaRPr lang="it-IT"/>
          </a:p>
        </p:txBody>
      </p:sp>
      <p:sp>
        <p:nvSpPr>
          <p:cNvPr id="8" name="Segnaposto piè di pagina 7"/>
          <p:cNvSpPr>
            <a:spLocks noGrp="1"/>
          </p:cNvSpPr>
          <p:nvPr>
            <p:ph type="ftr" sz="quarter" idx="11"/>
          </p:nvPr>
        </p:nvSpPr>
        <p:spPr/>
        <p:txBody>
          <a:bodyPr/>
          <a:lstStyle>
            <a:lvl1pPr>
              <a:defRPr/>
            </a:lvl1pPr>
          </a:lstStyle>
          <a:p>
            <a:endParaRPr lang="it-IT"/>
          </a:p>
        </p:txBody>
      </p:sp>
      <p:sp>
        <p:nvSpPr>
          <p:cNvPr id="9" name="Segnaposto numero diapositiva 8"/>
          <p:cNvSpPr>
            <a:spLocks noGrp="1"/>
          </p:cNvSpPr>
          <p:nvPr>
            <p:ph type="sldNum" sz="quarter" idx="12"/>
          </p:nvPr>
        </p:nvSpPr>
        <p:spPr/>
        <p:txBody>
          <a:bodyPr/>
          <a:lstStyle>
            <a:lvl1pPr>
              <a:defRPr/>
            </a:lvl1pPr>
          </a:lstStyle>
          <a:p>
            <a:fld id="{AFAEE393-A30C-4521-84F7-23BD8400FBBD}" type="slidenum">
              <a:rPr lang="it-IT"/>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lvl1pPr>
              <a:defRPr/>
            </a:lvl1pPr>
          </a:lstStyle>
          <a:p>
            <a:endParaRPr lang="it-IT"/>
          </a:p>
        </p:txBody>
      </p:sp>
      <p:sp>
        <p:nvSpPr>
          <p:cNvPr id="4" name="Segnaposto piè di pagina 3"/>
          <p:cNvSpPr>
            <a:spLocks noGrp="1"/>
          </p:cNvSpPr>
          <p:nvPr>
            <p:ph type="ftr" sz="quarter" idx="11"/>
          </p:nvPr>
        </p:nvSpPr>
        <p:spPr/>
        <p:txBody>
          <a:bodyPr/>
          <a:lstStyle>
            <a:lvl1pPr>
              <a:defRPr/>
            </a:lvl1pPr>
          </a:lstStyle>
          <a:p>
            <a:endParaRPr lang="it-IT"/>
          </a:p>
        </p:txBody>
      </p:sp>
      <p:sp>
        <p:nvSpPr>
          <p:cNvPr id="5" name="Segnaposto numero diapositiva 4"/>
          <p:cNvSpPr>
            <a:spLocks noGrp="1"/>
          </p:cNvSpPr>
          <p:nvPr>
            <p:ph type="sldNum" sz="quarter" idx="12"/>
          </p:nvPr>
        </p:nvSpPr>
        <p:spPr/>
        <p:txBody>
          <a:bodyPr/>
          <a:lstStyle>
            <a:lvl1pPr>
              <a:defRPr/>
            </a:lvl1pPr>
          </a:lstStyle>
          <a:p>
            <a:fld id="{005BCC11-880C-4EA5-A261-219F87C8D49F}" type="slidenum">
              <a:rPr lang="it-IT"/>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endParaRPr lang="it-IT"/>
          </a:p>
        </p:txBody>
      </p:sp>
      <p:sp>
        <p:nvSpPr>
          <p:cNvPr id="3" name="Segnaposto piè di pagina 2"/>
          <p:cNvSpPr>
            <a:spLocks noGrp="1"/>
          </p:cNvSpPr>
          <p:nvPr>
            <p:ph type="ftr" sz="quarter" idx="11"/>
          </p:nvPr>
        </p:nvSpPr>
        <p:spPr/>
        <p:txBody>
          <a:bodyPr/>
          <a:lstStyle>
            <a:lvl1pPr>
              <a:defRPr/>
            </a:lvl1pPr>
          </a:lstStyle>
          <a:p>
            <a:endParaRPr lang="it-IT"/>
          </a:p>
        </p:txBody>
      </p:sp>
      <p:sp>
        <p:nvSpPr>
          <p:cNvPr id="4" name="Segnaposto numero diapositiva 3"/>
          <p:cNvSpPr>
            <a:spLocks noGrp="1"/>
          </p:cNvSpPr>
          <p:nvPr>
            <p:ph type="sldNum" sz="quarter" idx="12"/>
          </p:nvPr>
        </p:nvSpPr>
        <p:spPr/>
        <p:txBody>
          <a:bodyPr/>
          <a:lstStyle>
            <a:lvl1pPr>
              <a:defRPr/>
            </a:lvl1pPr>
          </a:lstStyle>
          <a:p>
            <a:fld id="{645D9F42-3A04-4A66-9E81-2F834AC555A6}" type="slidenum">
              <a:rPr lang="it-IT"/>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800225" y="1720850"/>
            <a:ext cx="11845925" cy="7319963"/>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14076363" y="1720850"/>
            <a:ext cx="20127912" cy="368744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1800225" y="9040813"/>
            <a:ext cx="11845925" cy="295544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it-IT"/>
          </a:p>
        </p:txBody>
      </p:sp>
      <p:sp>
        <p:nvSpPr>
          <p:cNvPr id="6" name="Segnaposto piè di pagina 5"/>
          <p:cNvSpPr>
            <a:spLocks noGrp="1"/>
          </p:cNvSpPr>
          <p:nvPr>
            <p:ph type="ftr" sz="quarter" idx="11"/>
          </p:nvPr>
        </p:nvSpPr>
        <p:spPr/>
        <p:txBody>
          <a:bodyPr/>
          <a:lstStyle>
            <a:lvl1pPr>
              <a:defRPr/>
            </a:lvl1pPr>
          </a:lstStyle>
          <a:p>
            <a:endParaRPr lang="it-IT"/>
          </a:p>
        </p:txBody>
      </p:sp>
      <p:sp>
        <p:nvSpPr>
          <p:cNvPr id="7" name="Segnaposto numero diapositiva 6"/>
          <p:cNvSpPr>
            <a:spLocks noGrp="1"/>
          </p:cNvSpPr>
          <p:nvPr>
            <p:ph type="sldNum" sz="quarter" idx="12"/>
          </p:nvPr>
        </p:nvSpPr>
        <p:spPr/>
        <p:txBody>
          <a:bodyPr/>
          <a:lstStyle>
            <a:lvl1pPr>
              <a:defRPr/>
            </a:lvl1pPr>
          </a:lstStyle>
          <a:p>
            <a:fld id="{6AB8C4DE-BF4A-4B5D-8B80-89F742EF5A92}" type="slidenum">
              <a:rPr lang="it-IT"/>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7056438" y="30243463"/>
            <a:ext cx="21602700" cy="3570287"/>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7056438" y="3860800"/>
            <a:ext cx="21602700" cy="259222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7056438" y="33813750"/>
            <a:ext cx="21602700" cy="50704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it-IT"/>
          </a:p>
        </p:txBody>
      </p:sp>
      <p:sp>
        <p:nvSpPr>
          <p:cNvPr id="6" name="Segnaposto piè di pagina 5"/>
          <p:cNvSpPr>
            <a:spLocks noGrp="1"/>
          </p:cNvSpPr>
          <p:nvPr>
            <p:ph type="ftr" sz="quarter" idx="11"/>
          </p:nvPr>
        </p:nvSpPr>
        <p:spPr/>
        <p:txBody>
          <a:bodyPr/>
          <a:lstStyle>
            <a:lvl1pPr>
              <a:defRPr/>
            </a:lvl1pPr>
          </a:lstStyle>
          <a:p>
            <a:endParaRPr lang="it-IT"/>
          </a:p>
        </p:txBody>
      </p:sp>
      <p:sp>
        <p:nvSpPr>
          <p:cNvPr id="7" name="Segnaposto numero diapositiva 6"/>
          <p:cNvSpPr>
            <a:spLocks noGrp="1"/>
          </p:cNvSpPr>
          <p:nvPr>
            <p:ph type="sldNum" sz="quarter" idx="12"/>
          </p:nvPr>
        </p:nvSpPr>
        <p:spPr/>
        <p:txBody>
          <a:bodyPr/>
          <a:lstStyle>
            <a:lvl1pPr>
              <a:defRPr/>
            </a:lvl1pPr>
          </a:lstStyle>
          <a:p>
            <a:fld id="{77B7EFB9-275D-4875-852F-EAAD51AAEE9E}" type="slidenum">
              <a:rPr lang="it-IT"/>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8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97050" y="1730375"/>
            <a:ext cx="32410400" cy="7199313"/>
          </a:xfrm>
          <a:prstGeom prst="rect">
            <a:avLst/>
          </a:prstGeom>
          <a:noFill/>
          <a:ln w="9525">
            <a:noFill/>
            <a:miter lim="800000"/>
            <a:headEnd/>
            <a:tailEnd/>
          </a:ln>
          <a:effectLst/>
        </p:spPr>
        <p:txBody>
          <a:bodyPr vert="horz" wrap="square" lIns="275570" tIns="137785" rIns="275570" bIns="137785" numCol="1" anchor="ctr" anchorCtr="0" compatLnSpc="1">
            <a:prstTxWarp prst="textNoShape">
              <a:avLst/>
            </a:prstTxWarp>
          </a:bodyPr>
          <a:lstStyle/>
          <a:p>
            <a:pPr lvl="0"/>
            <a:r>
              <a:rPr lang="it-IT"/>
              <a:t>Fare clic per modificare lo stile del titolo</a:t>
            </a:r>
          </a:p>
        </p:txBody>
      </p:sp>
      <p:sp>
        <p:nvSpPr>
          <p:cNvPr id="1027" name="Rectangle 3"/>
          <p:cNvSpPr>
            <a:spLocks noGrp="1" noChangeArrowheads="1"/>
          </p:cNvSpPr>
          <p:nvPr>
            <p:ph type="body" idx="1"/>
          </p:nvPr>
        </p:nvSpPr>
        <p:spPr bwMode="auto">
          <a:xfrm>
            <a:off x="1797050" y="10080625"/>
            <a:ext cx="32410400" cy="28513088"/>
          </a:xfrm>
          <a:prstGeom prst="rect">
            <a:avLst/>
          </a:prstGeom>
          <a:noFill/>
          <a:ln w="9525">
            <a:noFill/>
            <a:miter lim="800000"/>
            <a:headEnd/>
            <a:tailEnd/>
          </a:ln>
          <a:effectLst/>
        </p:spPr>
        <p:txBody>
          <a:bodyPr vert="horz" wrap="square" lIns="275570" tIns="137785" rIns="275570" bIns="137785"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28" name="Rectangle 4"/>
          <p:cNvSpPr>
            <a:spLocks noGrp="1" noChangeArrowheads="1"/>
          </p:cNvSpPr>
          <p:nvPr>
            <p:ph type="dt" sz="half" idx="2"/>
          </p:nvPr>
        </p:nvSpPr>
        <p:spPr bwMode="auto">
          <a:xfrm>
            <a:off x="1797050" y="39343013"/>
            <a:ext cx="8407400" cy="3001962"/>
          </a:xfrm>
          <a:prstGeom prst="rect">
            <a:avLst/>
          </a:prstGeom>
          <a:noFill/>
          <a:ln w="9525">
            <a:noFill/>
            <a:miter lim="800000"/>
            <a:headEnd/>
            <a:tailEnd/>
          </a:ln>
          <a:effectLst/>
        </p:spPr>
        <p:txBody>
          <a:bodyPr vert="horz" wrap="square" lIns="275570" tIns="137785" rIns="275570" bIns="137785" numCol="1" anchor="t" anchorCtr="0" compatLnSpc="1">
            <a:prstTxWarp prst="textNoShape">
              <a:avLst/>
            </a:prstTxWarp>
          </a:bodyPr>
          <a:lstStyle>
            <a:lvl1pPr defTabSz="2755900">
              <a:defRPr sz="4200"/>
            </a:lvl1pPr>
          </a:lstStyle>
          <a:p>
            <a:endParaRPr lang="it-IT"/>
          </a:p>
        </p:txBody>
      </p:sp>
      <p:sp>
        <p:nvSpPr>
          <p:cNvPr id="1029" name="Rectangle 5"/>
          <p:cNvSpPr>
            <a:spLocks noGrp="1" noChangeArrowheads="1"/>
          </p:cNvSpPr>
          <p:nvPr>
            <p:ph type="ftr" sz="quarter" idx="3"/>
          </p:nvPr>
        </p:nvSpPr>
        <p:spPr bwMode="auto">
          <a:xfrm>
            <a:off x="12306300" y="39343013"/>
            <a:ext cx="11391900" cy="3001962"/>
          </a:xfrm>
          <a:prstGeom prst="rect">
            <a:avLst/>
          </a:prstGeom>
          <a:noFill/>
          <a:ln w="9525">
            <a:noFill/>
            <a:miter lim="800000"/>
            <a:headEnd/>
            <a:tailEnd/>
          </a:ln>
          <a:effectLst/>
        </p:spPr>
        <p:txBody>
          <a:bodyPr vert="horz" wrap="square" lIns="275570" tIns="137785" rIns="275570" bIns="137785" numCol="1" anchor="t" anchorCtr="0" compatLnSpc="1">
            <a:prstTxWarp prst="textNoShape">
              <a:avLst/>
            </a:prstTxWarp>
          </a:bodyPr>
          <a:lstStyle>
            <a:lvl1pPr algn="ctr" defTabSz="2755900">
              <a:defRPr sz="4200"/>
            </a:lvl1pPr>
          </a:lstStyle>
          <a:p>
            <a:endParaRPr lang="it-IT"/>
          </a:p>
        </p:txBody>
      </p:sp>
      <p:sp>
        <p:nvSpPr>
          <p:cNvPr id="1030" name="Rectangle 6"/>
          <p:cNvSpPr>
            <a:spLocks noGrp="1" noChangeArrowheads="1"/>
          </p:cNvSpPr>
          <p:nvPr>
            <p:ph type="sldNum" sz="quarter" idx="4"/>
          </p:nvPr>
        </p:nvSpPr>
        <p:spPr bwMode="auto">
          <a:xfrm>
            <a:off x="25800050" y="39343013"/>
            <a:ext cx="8407400" cy="3001962"/>
          </a:xfrm>
          <a:prstGeom prst="rect">
            <a:avLst/>
          </a:prstGeom>
          <a:noFill/>
          <a:ln w="9525">
            <a:noFill/>
            <a:miter lim="800000"/>
            <a:headEnd/>
            <a:tailEnd/>
          </a:ln>
          <a:effectLst/>
        </p:spPr>
        <p:txBody>
          <a:bodyPr vert="horz" wrap="square" lIns="275570" tIns="137785" rIns="275570" bIns="137785" numCol="1" anchor="t" anchorCtr="0" compatLnSpc="1">
            <a:prstTxWarp prst="textNoShape">
              <a:avLst/>
            </a:prstTxWarp>
          </a:bodyPr>
          <a:lstStyle>
            <a:lvl1pPr algn="r" defTabSz="2755900">
              <a:defRPr sz="4200"/>
            </a:lvl1pPr>
          </a:lstStyle>
          <a:p>
            <a:fld id="{AB48F971-04BE-49BF-86A4-C7F2494195CE}" type="slidenum">
              <a:rPr lang="it-IT"/>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755900" rtl="0" fontAlgn="base">
        <a:spcBef>
          <a:spcPct val="0"/>
        </a:spcBef>
        <a:spcAft>
          <a:spcPct val="0"/>
        </a:spcAft>
        <a:defRPr sz="13300">
          <a:solidFill>
            <a:schemeClr val="tx2"/>
          </a:solidFill>
          <a:latin typeface="+mj-lt"/>
          <a:ea typeface="+mj-ea"/>
          <a:cs typeface="+mj-cs"/>
        </a:defRPr>
      </a:lvl1pPr>
      <a:lvl2pPr algn="ctr" defTabSz="2755900" rtl="0" fontAlgn="base">
        <a:spcBef>
          <a:spcPct val="0"/>
        </a:spcBef>
        <a:spcAft>
          <a:spcPct val="0"/>
        </a:spcAft>
        <a:defRPr sz="13300">
          <a:solidFill>
            <a:schemeClr val="tx2"/>
          </a:solidFill>
          <a:latin typeface="Arial" charset="0"/>
          <a:cs typeface="Arial" charset="0"/>
        </a:defRPr>
      </a:lvl2pPr>
      <a:lvl3pPr algn="ctr" defTabSz="2755900" rtl="0" fontAlgn="base">
        <a:spcBef>
          <a:spcPct val="0"/>
        </a:spcBef>
        <a:spcAft>
          <a:spcPct val="0"/>
        </a:spcAft>
        <a:defRPr sz="13300">
          <a:solidFill>
            <a:schemeClr val="tx2"/>
          </a:solidFill>
          <a:latin typeface="Arial" charset="0"/>
          <a:cs typeface="Arial" charset="0"/>
        </a:defRPr>
      </a:lvl3pPr>
      <a:lvl4pPr algn="ctr" defTabSz="2755900" rtl="0" fontAlgn="base">
        <a:spcBef>
          <a:spcPct val="0"/>
        </a:spcBef>
        <a:spcAft>
          <a:spcPct val="0"/>
        </a:spcAft>
        <a:defRPr sz="13300">
          <a:solidFill>
            <a:schemeClr val="tx2"/>
          </a:solidFill>
          <a:latin typeface="Arial" charset="0"/>
          <a:cs typeface="Arial" charset="0"/>
        </a:defRPr>
      </a:lvl4pPr>
      <a:lvl5pPr algn="ctr" defTabSz="2755900" rtl="0" fontAlgn="base">
        <a:spcBef>
          <a:spcPct val="0"/>
        </a:spcBef>
        <a:spcAft>
          <a:spcPct val="0"/>
        </a:spcAft>
        <a:defRPr sz="13300">
          <a:solidFill>
            <a:schemeClr val="tx2"/>
          </a:solidFill>
          <a:latin typeface="Arial" charset="0"/>
          <a:cs typeface="Arial" charset="0"/>
        </a:defRPr>
      </a:lvl5pPr>
      <a:lvl6pPr marL="457200" algn="ctr" defTabSz="2755900" rtl="0" fontAlgn="base">
        <a:spcBef>
          <a:spcPct val="0"/>
        </a:spcBef>
        <a:spcAft>
          <a:spcPct val="0"/>
        </a:spcAft>
        <a:defRPr sz="13300">
          <a:solidFill>
            <a:schemeClr val="tx2"/>
          </a:solidFill>
          <a:latin typeface="Arial" charset="0"/>
          <a:cs typeface="Arial" charset="0"/>
        </a:defRPr>
      </a:lvl6pPr>
      <a:lvl7pPr marL="914400" algn="ctr" defTabSz="2755900" rtl="0" fontAlgn="base">
        <a:spcBef>
          <a:spcPct val="0"/>
        </a:spcBef>
        <a:spcAft>
          <a:spcPct val="0"/>
        </a:spcAft>
        <a:defRPr sz="13300">
          <a:solidFill>
            <a:schemeClr val="tx2"/>
          </a:solidFill>
          <a:latin typeface="Arial" charset="0"/>
          <a:cs typeface="Arial" charset="0"/>
        </a:defRPr>
      </a:lvl7pPr>
      <a:lvl8pPr marL="1371600" algn="ctr" defTabSz="2755900" rtl="0" fontAlgn="base">
        <a:spcBef>
          <a:spcPct val="0"/>
        </a:spcBef>
        <a:spcAft>
          <a:spcPct val="0"/>
        </a:spcAft>
        <a:defRPr sz="13300">
          <a:solidFill>
            <a:schemeClr val="tx2"/>
          </a:solidFill>
          <a:latin typeface="Arial" charset="0"/>
          <a:cs typeface="Arial" charset="0"/>
        </a:defRPr>
      </a:lvl8pPr>
      <a:lvl9pPr marL="1828800" algn="ctr" defTabSz="2755900" rtl="0" fontAlgn="base">
        <a:spcBef>
          <a:spcPct val="0"/>
        </a:spcBef>
        <a:spcAft>
          <a:spcPct val="0"/>
        </a:spcAft>
        <a:defRPr sz="13300">
          <a:solidFill>
            <a:schemeClr val="tx2"/>
          </a:solidFill>
          <a:latin typeface="Arial" charset="0"/>
          <a:cs typeface="Arial" charset="0"/>
        </a:defRPr>
      </a:lvl9pPr>
    </p:titleStyle>
    <p:bodyStyle>
      <a:lvl1pPr marL="1033463" indent="-1033463" algn="l" defTabSz="2755900" rtl="0" fontAlgn="base">
        <a:spcBef>
          <a:spcPct val="20000"/>
        </a:spcBef>
        <a:spcAft>
          <a:spcPct val="0"/>
        </a:spcAft>
        <a:buChar char="•"/>
        <a:defRPr sz="9700">
          <a:solidFill>
            <a:schemeClr val="tx1"/>
          </a:solidFill>
          <a:latin typeface="+mn-lt"/>
          <a:ea typeface="+mn-ea"/>
          <a:cs typeface="+mn-cs"/>
        </a:defRPr>
      </a:lvl1pPr>
      <a:lvl2pPr marL="2238375" indent="-860425" algn="l" defTabSz="2755900" rtl="0" fontAlgn="base">
        <a:spcBef>
          <a:spcPct val="20000"/>
        </a:spcBef>
        <a:spcAft>
          <a:spcPct val="0"/>
        </a:spcAft>
        <a:buChar char="–"/>
        <a:defRPr sz="8500">
          <a:solidFill>
            <a:schemeClr val="tx1"/>
          </a:solidFill>
          <a:latin typeface="+mn-lt"/>
          <a:cs typeface="+mn-cs"/>
        </a:defRPr>
      </a:lvl2pPr>
      <a:lvl3pPr marL="3444875" indent="-688975" algn="l" defTabSz="2755900" rtl="0" fontAlgn="base">
        <a:spcBef>
          <a:spcPct val="20000"/>
        </a:spcBef>
        <a:spcAft>
          <a:spcPct val="0"/>
        </a:spcAft>
        <a:buChar char="•"/>
        <a:defRPr sz="7300">
          <a:solidFill>
            <a:schemeClr val="tx1"/>
          </a:solidFill>
          <a:latin typeface="+mn-lt"/>
          <a:cs typeface="+mn-cs"/>
        </a:defRPr>
      </a:lvl3pPr>
      <a:lvl4pPr marL="4822825" indent="-688975" algn="l" defTabSz="2755900" rtl="0" fontAlgn="base">
        <a:spcBef>
          <a:spcPct val="20000"/>
        </a:spcBef>
        <a:spcAft>
          <a:spcPct val="0"/>
        </a:spcAft>
        <a:buChar char="–"/>
        <a:defRPr sz="6100">
          <a:solidFill>
            <a:schemeClr val="tx1"/>
          </a:solidFill>
          <a:latin typeface="+mn-lt"/>
          <a:cs typeface="+mn-cs"/>
        </a:defRPr>
      </a:lvl4pPr>
      <a:lvl5pPr marL="6200775" indent="-688975" algn="l" defTabSz="2755900" rtl="0" fontAlgn="base">
        <a:spcBef>
          <a:spcPct val="20000"/>
        </a:spcBef>
        <a:spcAft>
          <a:spcPct val="0"/>
        </a:spcAft>
        <a:buChar char="»"/>
        <a:defRPr sz="6100">
          <a:solidFill>
            <a:schemeClr val="tx1"/>
          </a:solidFill>
          <a:latin typeface="+mn-lt"/>
          <a:cs typeface="+mn-cs"/>
        </a:defRPr>
      </a:lvl5pPr>
      <a:lvl6pPr marL="6657975" indent="-688975" algn="l" defTabSz="2755900" rtl="0" fontAlgn="base">
        <a:spcBef>
          <a:spcPct val="20000"/>
        </a:spcBef>
        <a:spcAft>
          <a:spcPct val="0"/>
        </a:spcAft>
        <a:buChar char="»"/>
        <a:defRPr sz="6100">
          <a:solidFill>
            <a:schemeClr val="tx1"/>
          </a:solidFill>
          <a:latin typeface="+mn-lt"/>
          <a:cs typeface="+mn-cs"/>
        </a:defRPr>
      </a:lvl6pPr>
      <a:lvl7pPr marL="7115175" indent="-688975" algn="l" defTabSz="2755900" rtl="0" fontAlgn="base">
        <a:spcBef>
          <a:spcPct val="20000"/>
        </a:spcBef>
        <a:spcAft>
          <a:spcPct val="0"/>
        </a:spcAft>
        <a:buChar char="»"/>
        <a:defRPr sz="6100">
          <a:solidFill>
            <a:schemeClr val="tx1"/>
          </a:solidFill>
          <a:latin typeface="+mn-lt"/>
          <a:cs typeface="+mn-cs"/>
        </a:defRPr>
      </a:lvl7pPr>
      <a:lvl8pPr marL="7572375" indent="-688975" algn="l" defTabSz="2755900" rtl="0" fontAlgn="base">
        <a:spcBef>
          <a:spcPct val="20000"/>
        </a:spcBef>
        <a:spcAft>
          <a:spcPct val="0"/>
        </a:spcAft>
        <a:buChar char="»"/>
        <a:defRPr sz="6100">
          <a:solidFill>
            <a:schemeClr val="tx1"/>
          </a:solidFill>
          <a:latin typeface="+mn-lt"/>
          <a:cs typeface="+mn-cs"/>
        </a:defRPr>
      </a:lvl8pPr>
      <a:lvl9pPr marL="8029575" indent="-688975" algn="l" defTabSz="2755900" rtl="0" fontAlgn="base">
        <a:spcBef>
          <a:spcPct val="20000"/>
        </a:spcBef>
        <a:spcAft>
          <a:spcPct val="0"/>
        </a:spcAft>
        <a:buChar char="»"/>
        <a:defRPr sz="6100">
          <a:solidFill>
            <a:schemeClr val="tx1"/>
          </a:solidFill>
          <a:latin typeface="+mn-lt"/>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png"/><Relationship Id="rId18" Type="http://schemas.openxmlformats.org/officeDocument/2006/relationships/oleObject" Target="../embeddings/oleObject5.bin"/><Relationship Id="rId26" Type="http://schemas.openxmlformats.org/officeDocument/2006/relationships/oleObject" Target="../embeddings/oleObject9.bin"/><Relationship Id="rId3" Type="http://schemas.openxmlformats.org/officeDocument/2006/relationships/notesSlide" Target="../notesSlides/notesSlide1.xml"/><Relationship Id="rId21" Type="http://schemas.openxmlformats.org/officeDocument/2006/relationships/image" Target="../media/image6.png"/><Relationship Id="rId7" Type="http://schemas.openxmlformats.org/officeDocument/2006/relationships/image" Target="../media/image14.jpeg"/><Relationship Id="rId12" Type="http://schemas.openxmlformats.org/officeDocument/2006/relationships/oleObject" Target="../embeddings/oleObject2.bin"/><Relationship Id="rId17" Type="http://schemas.openxmlformats.org/officeDocument/2006/relationships/image" Target="../media/image4.png"/><Relationship Id="rId25" Type="http://schemas.openxmlformats.org/officeDocument/2006/relationships/image" Target="../media/image8.png"/><Relationship Id="rId2" Type="http://schemas.openxmlformats.org/officeDocument/2006/relationships/slideLayout" Target="../slideLayouts/slideLayout1.xml"/><Relationship Id="rId16" Type="http://schemas.openxmlformats.org/officeDocument/2006/relationships/oleObject" Target="../embeddings/oleObject4.bin"/><Relationship Id="rId20" Type="http://schemas.openxmlformats.org/officeDocument/2006/relationships/oleObject" Target="../embeddings/oleObject6.bin"/><Relationship Id="rId29" Type="http://schemas.openxmlformats.org/officeDocument/2006/relationships/image" Target="../media/image10.png"/><Relationship Id="rId1" Type="http://schemas.openxmlformats.org/officeDocument/2006/relationships/vmlDrawing" Target="../drawings/vmlDrawing1.vml"/><Relationship Id="rId6" Type="http://schemas.openxmlformats.org/officeDocument/2006/relationships/image" Target="../media/image13.jpeg"/><Relationship Id="rId11" Type="http://schemas.openxmlformats.org/officeDocument/2006/relationships/image" Target="../media/image1.png"/><Relationship Id="rId24" Type="http://schemas.openxmlformats.org/officeDocument/2006/relationships/oleObject" Target="../embeddings/oleObject8.bin"/><Relationship Id="rId5" Type="http://schemas.openxmlformats.org/officeDocument/2006/relationships/image" Target="../media/image12.jpeg"/><Relationship Id="rId15" Type="http://schemas.openxmlformats.org/officeDocument/2006/relationships/image" Target="../media/image3.png"/><Relationship Id="rId23" Type="http://schemas.openxmlformats.org/officeDocument/2006/relationships/image" Target="../media/image7.png"/><Relationship Id="rId28" Type="http://schemas.openxmlformats.org/officeDocument/2006/relationships/oleObject" Target="../embeddings/oleObject10.bin"/><Relationship Id="rId10" Type="http://schemas.openxmlformats.org/officeDocument/2006/relationships/oleObject" Target="../embeddings/oleObject1.bin"/><Relationship Id="rId19" Type="http://schemas.openxmlformats.org/officeDocument/2006/relationships/image" Target="../media/image5.png"/><Relationship Id="rId31" Type="http://schemas.openxmlformats.org/officeDocument/2006/relationships/image" Target="../media/image18.jpeg"/><Relationship Id="rId4" Type="http://schemas.openxmlformats.org/officeDocument/2006/relationships/image" Target="../media/image11.jpeg"/><Relationship Id="rId9" Type="http://schemas.openxmlformats.org/officeDocument/2006/relationships/image" Target="../media/image16.png"/><Relationship Id="rId14" Type="http://schemas.openxmlformats.org/officeDocument/2006/relationships/oleObject" Target="../embeddings/oleObject3.bin"/><Relationship Id="rId22" Type="http://schemas.openxmlformats.org/officeDocument/2006/relationships/oleObject" Target="../embeddings/oleObject7.bin"/><Relationship Id="rId27" Type="http://schemas.openxmlformats.org/officeDocument/2006/relationships/image" Target="../media/image9.png"/><Relationship Id="rId30"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699FF"/>
        </a:solidFill>
        <a:effectLst/>
      </p:bgPr>
    </p:bg>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4392738" y="239763"/>
            <a:ext cx="26714968" cy="3825663"/>
          </a:xfrm>
          <a:prstGeom prst="rect">
            <a:avLst/>
          </a:prstGeom>
          <a:solidFill>
            <a:schemeClr val="bg1"/>
          </a:solidFill>
          <a:ln w="38100">
            <a:solidFill>
              <a:schemeClr val="bg1"/>
            </a:solidFill>
            <a:miter lim="800000"/>
            <a:headEnd/>
            <a:tailEnd/>
          </a:ln>
          <a:effectLst/>
        </p:spPr>
        <p:txBody>
          <a:bodyPr wrap="square" lIns="100584" tIns="50292" rIns="100584" bIns="50292">
            <a:spAutoFit/>
          </a:bodyPr>
          <a:lstStyle/>
          <a:p>
            <a:pPr algn="ctr"/>
            <a:r>
              <a:rPr lang="en-US" sz="5400" b="1" dirty="0">
                <a:solidFill>
                  <a:srgbClr val="0070C0"/>
                </a:solidFill>
              </a:rPr>
              <a:t>CHEMICAL COMPOSITION AND ANTIOXIDANT ACTIVITY OF PROPOLIS PREPARED IN DIFFERENT FORMS AND IN DIFFERENT SOLVENTS USEFUL FOR FINISHED PRODUCTS*</a:t>
            </a:r>
            <a:endParaRPr lang="it-IT" sz="5400" b="1" dirty="0">
              <a:solidFill>
                <a:srgbClr val="0070C0"/>
              </a:solidFill>
            </a:endParaRPr>
          </a:p>
          <a:p>
            <a:pPr defTabSz="2755900"/>
            <a:r>
              <a:rPr lang="en-US" sz="4000" b="1" dirty="0">
                <a:solidFill>
                  <a:srgbClr val="0070C0"/>
                </a:solidFill>
              </a:rPr>
              <a:t>Nicola Volpi, Fabio Galeotti, Francesca </a:t>
            </a:r>
            <a:r>
              <a:rPr lang="en-US" sz="4000" b="1" dirty="0" err="1">
                <a:solidFill>
                  <a:srgbClr val="0070C0"/>
                </a:solidFill>
              </a:rPr>
              <a:t>Maccari</a:t>
            </a:r>
            <a:r>
              <a:rPr lang="en-US" sz="4000" b="1" dirty="0">
                <a:solidFill>
                  <a:srgbClr val="0070C0"/>
                </a:solidFill>
              </a:rPr>
              <a:t>. </a:t>
            </a:r>
            <a:r>
              <a:rPr lang="en-US" sz="4000" dirty="0">
                <a:solidFill>
                  <a:srgbClr val="0070C0"/>
                </a:solidFill>
              </a:rPr>
              <a:t>Department of Life Sciences, Unimore, Modena, Italy</a:t>
            </a:r>
            <a:endParaRPr lang="en-US" sz="4000" b="1" dirty="0">
              <a:solidFill>
                <a:srgbClr val="0070C0"/>
              </a:solidFill>
            </a:endParaRPr>
          </a:p>
          <a:p>
            <a:r>
              <a:rPr lang="en-US" sz="4000" b="1" dirty="0">
                <a:solidFill>
                  <a:srgbClr val="0070C0"/>
                </a:solidFill>
              </a:rPr>
              <a:t>Alberto Fachini. </a:t>
            </a:r>
            <a:r>
              <a:rPr lang="en-US" sz="4000" dirty="0">
                <a:solidFill>
                  <a:srgbClr val="0070C0"/>
                </a:solidFill>
              </a:rPr>
              <a:t>B Natural</a:t>
            </a:r>
            <a:r>
              <a:rPr lang="it-IT" sz="4000" dirty="0">
                <a:solidFill>
                  <a:srgbClr val="0070C0"/>
                </a:solidFill>
              </a:rPr>
              <a:t>, </a:t>
            </a:r>
            <a:r>
              <a:rPr lang="en-US" sz="4000" dirty="0" err="1">
                <a:solidFill>
                  <a:srgbClr val="0070C0"/>
                </a:solidFill>
              </a:rPr>
              <a:t>Corbetta</a:t>
            </a:r>
            <a:r>
              <a:rPr lang="en-US" sz="4000" dirty="0">
                <a:solidFill>
                  <a:srgbClr val="0070C0"/>
                </a:solidFill>
              </a:rPr>
              <a:t> (MI)</a:t>
            </a:r>
            <a:r>
              <a:rPr lang="it-IT" sz="4000" dirty="0">
                <a:solidFill>
                  <a:srgbClr val="0070C0"/>
                </a:solidFill>
              </a:rPr>
              <a:t>, </a:t>
            </a:r>
            <a:r>
              <a:rPr lang="en-US" sz="4000" dirty="0">
                <a:solidFill>
                  <a:srgbClr val="0070C0"/>
                </a:solidFill>
              </a:rPr>
              <a:t>Italy.</a:t>
            </a:r>
            <a:endParaRPr lang="it-IT" sz="4000" dirty="0">
              <a:solidFill>
                <a:srgbClr val="0070C0"/>
              </a:solidFill>
            </a:endParaRPr>
          </a:p>
        </p:txBody>
      </p:sp>
      <p:sp>
        <p:nvSpPr>
          <p:cNvPr id="2453" name="Text Box 405"/>
          <p:cNvSpPr txBox="1">
            <a:spLocks noChangeArrowheads="1"/>
          </p:cNvSpPr>
          <p:nvPr/>
        </p:nvSpPr>
        <p:spPr bwMode="auto">
          <a:xfrm>
            <a:off x="20321588" y="14395450"/>
            <a:ext cx="4881562" cy="406400"/>
          </a:xfrm>
          <a:prstGeom prst="rect">
            <a:avLst/>
          </a:prstGeom>
          <a:noFill/>
          <a:ln w="9525">
            <a:noFill/>
            <a:miter lim="800000"/>
            <a:headEnd/>
            <a:tailEnd/>
          </a:ln>
          <a:effectLst/>
        </p:spPr>
        <p:txBody>
          <a:bodyPr lIns="100584" tIns="50292" rIns="100584" bIns="50292">
            <a:spAutoFit/>
          </a:bodyPr>
          <a:lstStyle/>
          <a:p>
            <a:pPr defTabSz="2755900">
              <a:spcBef>
                <a:spcPct val="50000"/>
              </a:spcBef>
            </a:pPr>
            <a:endParaRPr lang="it-IT" sz="2000"/>
          </a:p>
        </p:txBody>
      </p:sp>
      <p:sp>
        <p:nvSpPr>
          <p:cNvPr id="6401" name="Oval 1281"/>
          <p:cNvSpPr>
            <a:spLocks noChangeArrowheads="1"/>
          </p:cNvSpPr>
          <p:nvPr/>
        </p:nvSpPr>
        <p:spPr bwMode="auto">
          <a:xfrm>
            <a:off x="23763288" y="36364863"/>
            <a:ext cx="4465637" cy="719137"/>
          </a:xfrm>
          <a:prstGeom prst="ellipse">
            <a:avLst/>
          </a:prstGeom>
          <a:solidFill>
            <a:srgbClr val="FF3399"/>
          </a:solidFill>
          <a:ln w="28575">
            <a:solidFill>
              <a:srgbClr val="FFFF00"/>
            </a:solidFill>
            <a:round/>
            <a:headEnd/>
            <a:tailEnd/>
          </a:ln>
          <a:effectLst/>
        </p:spPr>
        <p:txBody>
          <a:bodyPr wrap="none" anchor="ctr"/>
          <a:lstStyle/>
          <a:p>
            <a:pPr algn="ctr" defTabSz="2755900"/>
            <a:r>
              <a:rPr lang="it-IT" sz="4000" b="1">
                <a:solidFill>
                  <a:schemeClr val="accent2"/>
                </a:solidFill>
              </a:rPr>
              <a:t>DISCUSSION</a:t>
            </a:r>
          </a:p>
        </p:txBody>
      </p:sp>
      <p:sp>
        <p:nvSpPr>
          <p:cNvPr id="6445" name="Rectangle 1325"/>
          <p:cNvSpPr>
            <a:spLocks noChangeArrowheads="1"/>
          </p:cNvSpPr>
          <p:nvPr/>
        </p:nvSpPr>
        <p:spPr bwMode="auto">
          <a:xfrm>
            <a:off x="360290" y="4320780"/>
            <a:ext cx="17283113" cy="9793287"/>
          </a:xfrm>
          <a:prstGeom prst="rect">
            <a:avLst/>
          </a:prstGeom>
          <a:solidFill>
            <a:schemeClr val="accent1"/>
          </a:solidFill>
          <a:ln w="9525">
            <a:solidFill>
              <a:srgbClr val="00FF00"/>
            </a:solidFill>
            <a:miter lim="800000"/>
            <a:headEnd/>
            <a:tailEnd/>
          </a:ln>
          <a:effectLst/>
        </p:spPr>
        <p:txBody>
          <a:bodyPr wrap="none" anchor="ctr"/>
          <a:lstStyle/>
          <a:p>
            <a:endParaRPr lang="it-IT"/>
          </a:p>
        </p:txBody>
      </p:sp>
      <p:sp>
        <p:nvSpPr>
          <p:cNvPr id="6446" name="AutoShape 1326"/>
          <p:cNvSpPr>
            <a:spLocks noChangeArrowheads="1"/>
          </p:cNvSpPr>
          <p:nvPr/>
        </p:nvSpPr>
        <p:spPr bwMode="auto">
          <a:xfrm>
            <a:off x="6048922" y="4477824"/>
            <a:ext cx="6321425" cy="865188"/>
          </a:xfrm>
          <a:prstGeom prst="star8">
            <a:avLst>
              <a:gd name="adj" fmla="val 38250"/>
            </a:avLst>
          </a:prstGeom>
          <a:solidFill>
            <a:srgbClr val="FFFF00"/>
          </a:solidFill>
          <a:ln w="9525">
            <a:solidFill>
              <a:srgbClr val="FF0000"/>
            </a:solidFill>
            <a:miter lim="800000"/>
            <a:headEnd/>
            <a:tailEnd/>
          </a:ln>
          <a:effectLst/>
        </p:spPr>
        <p:txBody>
          <a:bodyPr wrap="none" lIns="100584" tIns="50292" rIns="100584" bIns="50292" anchor="ctr"/>
          <a:lstStyle/>
          <a:p>
            <a:pPr algn="ctr" defTabSz="2755900"/>
            <a:r>
              <a:rPr lang="it-IT" sz="2800" b="1" dirty="0">
                <a:solidFill>
                  <a:srgbClr val="0000FF"/>
                </a:solidFill>
              </a:rPr>
              <a:t>State </a:t>
            </a:r>
            <a:r>
              <a:rPr lang="it-IT" sz="2800" b="1" dirty="0" err="1">
                <a:solidFill>
                  <a:srgbClr val="0000FF"/>
                </a:solidFill>
              </a:rPr>
              <a:t>of</a:t>
            </a:r>
            <a:r>
              <a:rPr lang="it-IT" sz="2800" b="1" dirty="0">
                <a:solidFill>
                  <a:srgbClr val="0000FF"/>
                </a:solidFill>
              </a:rPr>
              <a:t> Art</a:t>
            </a:r>
          </a:p>
        </p:txBody>
      </p:sp>
      <p:sp>
        <p:nvSpPr>
          <p:cNvPr id="6447" name="Text Box 1327"/>
          <p:cNvSpPr txBox="1">
            <a:spLocks noChangeArrowheads="1"/>
          </p:cNvSpPr>
          <p:nvPr/>
        </p:nvSpPr>
        <p:spPr bwMode="auto">
          <a:xfrm>
            <a:off x="1066704" y="5703052"/>
            <a:ext cx="16014299" cy="7949869"/>
          </a:xfrm>
          <a:prstGeom prst="rect">
            <a:avLst/>
          </a:prstGeom>
          <a:noFill/>
          <a:ln w="19050">
            <a:solidFill>
              <a:srgbClr val="FF0000"/>
            </a:solidFill>
            <a:miter lim="800000"/>
            <a:headEnd/>
            <a:tailEnd/>
          </a:ln>
          <a:effectLst/>
        </p:spPr>
        <p:txBody>
          <a:bodyPr wrap="square" lIns="100584" tIns="50292" rIns="100584" bIns="50292">
            <a:spAutoFit/>
          </a:bodyPr>
          <a:lstStyle/>
          <a:p>
            <a:pPr algn="just"/>
            <a:r>
              <a:rPr lang="it-IT" sz="3400" dirty="0" err="1"/>
              <a:t>Propolis</a:t>
            </a:r>
            <a:r>
              <a:rPr lang="it-IT" sz="3400" dirty="0"/>
              <a:t> </a:t>
            </a:r>
            <a:r>
              <a:rPr lang="it-IT" sz="3400" dirty="0" err="1"/>
              <a:t>is</a:t>
            </a:r>
            <a:r>
              <a:rPr lang="it-IT" sz="3400" dirty="0"/>
              <a:t> a </a:t>
            </a:r>
            <a:r>
              <a:rPr lang="it-IT" sz="3400" dirty="0" err="1"/>
              <a:t>complex</a:t>
            </a:r>
            <a:r>
              <a:rPr lang="it-IT" sz="3400" dirty="0"/>
              <a:t> </a:t>
            </a:r>
            <a:r>
              <a:rPr lang="it-IT" sz="3400" dirty="0" err="1"/>
              <a:t>material</a:t>
            </a:r>
            <a:r>
              <a:rPr lang="it-IT" sz="3400" dirty="0"/>
              <a:t> of </a:t>
            </a:r>
            <a:r>
              <a:rPr lang="it-IT" sz="3400" dirty="0" err="1"/>
              <a:t>resinous</a:t>
            </a:r>
            <a:r>
              <a:rPr lang="it-IT" sz="3400" dirty="0"/>
              <a:t> </a:t>
            </a:r>
            <a:r>
              <a:rPr lang="it-IT" sz="3400" dirty="0" err="1"/>
              <a:t>consistence</a:t>
            </a:r>
            <a:r>
              <a:rPr lang="it-IT" sz="3400" dirty="0"/>
              <a:t> </a:t>
            </a:r>
            <a:r>
              <a:rPr lang="it-IT" sz="3400" dirty="0" err="1"/>
              <a:t>produced</a:t>
            </a:r>
            <a:r>
              <a:rPr lang="it-IT" sz="3400" dirty="0"/>
              <a:t> by </a:t>
            </a:r>
            <a:r>
              <a:rPr lang="it-IT" sz="3400" dirty="0" err="1"/>
              <a:t>bees</a:t>
            </a:r>
            <a:r>
              <a:rPr lang="it-IT" sz="3400" dirty="0"/>
              <a:t> </a:t>
            </a:r>
            <a:r>
              <a:rPr lang="it-IT" sz="3400" dirty="0" err="1"/>
              <a:t>which</a:t>
            </a:r>
            <a:r>
              <a:rPr lang="it-IT" sz="3400" dirty="0"/>
              <a:t> </a:t>
            </a:r>
            <a:r>
              <a:rPr lang="it-IT" sz="3400" dirty="0" err="1"/>
              <a:t>has</a:t>
            </a:r>
            <a:r>
              <a:rPr lang="it-IT" sz="3400" dirty="0"/>
              <a:t> a </a:t>
            </a:r>
            <a:r>
              <a:rPr lang="it-IT" sz="3400" dirty="0" err="1"/>
              <a:t>highly</a:t>
            </a:r>
            <a:r>
              <a:rPr lang="it-IT" sz="3400" dirty="0"/>
              <a:t> </a:t>
            </a:r>
            <a:r>
              <a:rPr lang="it-IT" sz="3400" dirty="0" err="1"/>
              <a:t>variable</a:t>
            </a:r>
            <a:r>
              <a:rPr lang="it-IT" sz="3400" dirty="0"/>
              <a:t> </a:t>
            </a:r>
            <a:r>
              <a:rPr lang="it-IT" sz="3400" dirty="0" err="1"/>
              <a:t>physical</a:t>
            </a:r>
            <a:r>
              <a:rPr lang="it-IT" sz="3400" dirty="0"/>
              <a:t> </a:t>
            </a:r>
            <a:r>
              <a:rPr lang="it-IT" sz="3400" dirty="0" err="1"/>
              <a:t>appearance</a:t>
            </a:r>
            <a:r>
              <a:rPr lang="it-IT" sz="3400" dirty="0"/>
              <a:t>, color and </a:t>
            </a:r>
            <a:r>
              <a:rPr lang="it-IT" sz="3400" dirty="0" err="1"/>
              <a:t>consistence</a:t>
            </a:r>
            <a:r>
              <a:rPr lang="it-IT" sz="3400" dirty="0"/>
              <a:t> </a:t>
            </a:r>
            <a:r>
              <a:rPr lang="it-IT" sz="3400" dirty="0" err="1"/>
              <a:t>depending</a:t>
            </a:r>
            <a:r>
              <a:rPr lang="it-IT" sz="3400" dirty="0"/>
              <a:t> on </a:t>
            </a:r>
            <a:r>
              <a:rPr lang="it-IT" sz="3400" dirty="0" err="1"/>
              <a:t>many</a:t>
            </a:r>
            <a:r>
              <a:rPr lang="it-IT" sz="3400" dirty="0"/>
              <a:t> </a:t>
            </a:r>
            <a:r>
              <a:rPr lang="it-IT" sz="3400" dirty="0" err="1"/>
              <a:t>factors</a:t>
            </a:r>
            <a:r>
              <a:rPr lang="it-IT" sz="3400" dirty="0"/>
              <a:t> </a:t>
            </a:r>
            <a:r>
              <a:rPr lang="it-IT" sz="3400" dirty="0" err="1"/>
              <a:t>such</a:t>
            </a:r>
            <a:r>
              <a:rPr lang="it-IT" sz="3400" dirty="0"/>
              <a:t> </a:t>
            </a:r>
            <a:r>
              <a:rPr lang="it-IT" sz="3400" dirty="0" err="1"/>
              <a:t>as</a:t>
            </a:r>
            <a:r>
              <a:rPr lang="it-IT" sz="3400" dirty="0"/>
              <a:t> </a:t>
            </a:r>
            <a:r>
              <a:rPr lang="it-IT" sz="3400" dirty="0" err="1"/>
              <a:t>geographic</a:t>
            </a:r>
            <a:r>
              <a:rPr lang="it-IT" sz="3400" dirty="0"/>
              <a:t> </a:t>
            </a:r>
            <a:r>
              <a:rPr lang="it-IT" sz="3400" dirty="0" err="1"/>
              <a:t>origin</a:t>
            </a:r>
            <a:r>
              <a:rPr lang="it-IT" sz="3400" dirty="0"/>
              <a:t>, </a:t>
            </a:r>
            <a:r>
              <a:rPr lang="it-IT" sz="3400" dirty="0" err="1"/>
              <a:t>types</a:t>
            </a:r>
            <a:r>
              <a:rPr lang="it-IT" sz="3400" dirty="0"/>
              <a:t> of </a:t>
            </a:r>
            <a:r>
              <a:rPr lang="it-IT" sz="3400" dirty="0" err="1"/>
              <a:t>vegetable</a:t>
            </a:r>
            <a:r>
              <a:rPr lang="it-IT" sz="3400" dirty="0"/>
              <a:t> </a:t>
            </a:r>
            <a:r>
              <a:rPr lang="it-IT" sz="3400" dirty="0" err="1"/>
              <a:t>sources</a:t>
            </a:r>
            <a:r>
              <a:rPr lang="it-IT" sz="3400" dirty="0"/>
              <a:t>, time of </a:t>
            </a:r>
            <a:r>
              <a:rPr lang="it-IT" sz="3400" dirty="0" err="1"/>
              <a:t>collection</a:t>
            </a:r>
            <a:r>
              <a:rPr lang="it-IT" sz="3400" dirty="0"/>
              <a:t> and season of the </a:t>
            </a:r>
            <a:r>
              <a:rPr lang="it-IT" sz="3400" dirty="0" err="1"/>
              <a:t>year</a:t>
            </a:r>
            <a:r>
              <a:rPr lang="it-IT" sz="3400" dirty="0"/>
              <a:t>. The </a:t>
            </a:r>
            <a:r>
              <a:rPr lang="it-IT" sz="3400" dirty="0" err="1"/>
              <a:t>variations</a:t>
            </a:r>
            <a:r>
              <a:rPr lang="it-IT" sz="3400" dirty="0"/>
              <a:t> in the </a:t>
            </a:r>
            <a:r>
              <a:rPr lang="it-IT" sz="3400" dirty="0" err="1"/>
              <a:t>chemical</a:t>
            </a:r>
            <a:r>
              <a:rPr lang="it-IT" sz="3400" dirty="0"/>
              <a:t> </a:t>
            </a:r>
            <a:r>
              <a:rPr lang="it-IT" sz="3400" dirty="0" err="1"/>
              <a:t>composition</a:t>
            </a:r>
            <a:r>
              <a:rPr lang="it-IT" sz="3400" dirty="0"/>
              <a:t> and </a:t>
            </a:r>
            <a:r>
              <a:rPr lang="it-IT" sz="3400" dirty="0" err="1"/>
              <a:t>consequently</a:t>
            </a:r>
            <a:r>
              <a:rPr lang="it-IT" sz="3400" dirty="0"/>
              <a:t> in the </a:t>
            </a:r>
            <a:r>
              <a:rPr lang="it-IT" sz="3400" dirty="0" err="1"/>
              <a:t>biological</a:t>
            </a:r>
            <a:r>
              <a:rPr lang="it-IT" sz="3400" dirty="0"/>
              <a:t> </a:t>
            </a:r>
            <a:r>
              <a:rPr lang="it-IT" sz="3400" dirty="0" err="1"/>
              <a:t>activity</a:t>
            </a:r>
            <a:r>
              <a:rPr lang="it-IT" sz="3400" dirty="0"/>
              <a:t> of </a:t>
            </a:r>
            <a:r>
              <a:rPr lang="it-IT" sz="3400" dirty="0" err="1"/>
              <a:t>propolis</a:t>
            </a:r>
            <a:r>
              <a:rPr lang="it-IT" sz="3400" dirty="0"/>
              <a:t>, are </a:t>
            </a:r>
            <a:r>
              <a:rPr lang="it-IT" sz="3400" dirty="0" err="1"/>
              <a:t>associated</a:t>
            </a:r>
            <a:r>
              <a:rPr lang="it-IT" sz="3400" dirty="0"/>
              <a:t> with </a:t>
            </a:r>
            <a:r>
              <a:rPr lang="it-IT" sz="3400" dirty="0" err="1"/>
              <a:t>its</a:t>
            </a:r>
            <a:r>
              <a:rPr lang="it-IT" sz="3400" dirty="0"/>
              <a:t> </a:t>
            </a:r>
            <a:r>
              <a:rPr lang="it-IT" sz="3400" dirty="0" err="1"/>
              <a:t>type</a:t>
            </a:r>
            <a:r>
              <a:rPr lang="it-IT" sz="3400" dirty="0"/>
              <a:t> and </a:t>
            </a:r>
            <a:r>
              <a:rPr lang="it-IT" sz="3400" dirty="0" err="1"/>
              <a:t>geographic</a:t>
            </a:r>
            <a:r>
              <a:rPr lang="it-IT" sz="3400" dirty="0"/>
              <a:t> </a:t>
            </a:r>
            <a:r>
              <a:rPr lang="it-IT" sz="3400" dirty="0" err="1"/>
              <a:t>origin</a:t>
            </a:r>
            <a:r>
              <a:rPr lang="it-IT" sz="3400" dirty="0"/>
              <a:t>. </a:t>
            </a:r>
            <a:r>
              <a:rPr lang="it-IT" sz="3400" dirty="0" err="1"/>
              <a:t>However</a:t>
            </a:r>
            <a:r>
              <a:rPr lang="it-IT" sz="3400" dirty="0"/>
              <a:t>, </a:t>
            </a:r>
            <a:r>
              <a:rPr lang="it-IT" sz="3400" dirty="0" err="1"/>
              <a:t>although</a:t>
            </a:r>
            <a:r>
              <a:rPr lang="it-IT" sz="3400" dirty="0"/>
              <a:t> </a:t>
            </a:r>
            <a:r>
              <a:rPr lang="it-IT" sz="3400" dirty="0" err="1"/>
              <a:t>propolis</a:t>
            </a:r>
            <a:r>
              <a:rPr lang="it-IT" sz="3400" dirty="0"/>
              <a:t> </a:t>
            </a:r>
            <a:r>
              <a:rPr lang="it-IT" sz="3400" dirty="0" err="1"/>
              <a:t>is</a:t>
            </a:r>
            <a:r>
              <a:rPr lang="it-IT" sz="3400" dirty="0"/>
              <a:t> a </a:t>
            </a:r>
            <a:r>
              <a:rPr lang="it-IT" sz="3400" dirty="0" err="1"/>
              <a:t>complex</a:t>
            </a:r>
            <a:r>
              <a:rPr lang="it-IT" sz="3400" dirty="0"/>
              <a:t> </a:t>
            </a:r>
            <a:r>
              <a:rPr lang="it-IT" sz="3400" dirty="0" err="1"/>
              <a:t>mixture</a:t>
            </a:r>
            <a:r>
              <a:rPr lang="it-IT" sz="3400" dirty="0"/>
              <a:t>, </a:t>
            </a:r>
            <a:r>
              <a:rPr lang="it-IT" sz="3400" dirty="0" err="1"/>
              <a:t>its</a:t>
            </a:r>
            <a:r>
              <a:rPr lang="it-IT" sz="3400" dirty="0"/>
              <a:t> </a:t>
            </a:r>
            <a:r>
              <a:rPr lang="it-IT" sz="3400" dirty="0" err="1"/>
              <a:t>biological</a:t>
            </a:r>
            <a:r>
              <a:rPr lang="it-IT" sz="3400" dirty="0"/>
              <a:t> </a:t>
            </a:r>
            <a:r>
              <a:rPr lang="it-IT" sz="3400" dirty="0" err="1"/>
              <a:t>activities</a:t>
            </a:r>
            <a:r>
              <a:rPr lang="it-IT" sz="3400" dirty="0"/>
              <a:t> are </a:t>
            </a:r>
            <a:r>
              <a:rPr lang="it-IT" sz="3400" dirty="0" err="1"/>
              <a:t>reported</a:t>
            </a:r>
            <a:r>
              <a:rPr lang="it-IT" sz="3400" dirty="0"/>
              <a:t> due to the </a:t>
            </a:r>
            <a:r>
              <a:rPr lang="it-IT" sz="3400" dirty="0" err="1"/>
              <a:t>presence</a:t>
            </a:r>
            <a:r>
              <a:rPr lang="it-IT" sz="3400" dirty="0"/>
              <a:t> of the </a:t>
            </a:r>
            <a:r>
              <a:rPr lang="it-IT" sz="3400" dirty="0" err="1"/>
              <a:t>flavonoids</a:t>
            </a:r>
            <a:r>
              <a:rPr lang="it-IT" sz="3400" dirty="0"/>
              <a:t>, </a:t>
            </a:r>
            <a:r>
              <a:rPr lang="it-IT" sz="3400" dirty="0" err="1"/>
              <a:t>phenolic</a:t>
            </a:r>
            <a:r>
              <a:rPr lang="it-IT" sz="3400" dirty="0"/>
              <a:t> </a:t>
            </a:r>
            <a:r>
              <a:rPr lang="it-IT" sz="3400" dirty="0" err="1"/>
              <a:t>acids</a:t>
            </a:r>
            <a:r>
              <a:rPr lang="it-IT" sz="3400" dirty="0"/>
              <a:t> and </a:t>
            </a:r>
            <a:r>
              <a:rPr lang="it-IT" sz="3400" dirty="0" err="1"/>
              <a:t>ethers</a:t>
            </a:r>
            <a:r>
              <a:rPr lang="it-IT" sz="3400" dirty="0"/>
              <a:t> </a:t>
            </a:r>
            <a:r>
              <a:rPr lang="it-IT" sz="3400" dirty="0" err="1"/>
              <a:t>mainly</a:t>
            </a:r>
            <a:r>
              <a:rPr lang="it-IT" sz="3400" dirty="0"/>
              <a:t> </a:t>
            </a:r>
            <a:r>
              <a:rPr lang="it-IT" sz="3400" dirty="0" err="1"/>
              <a:t>obtained</a:t>
            </a:r>
            <a:r>
              <a:rPr lang="it-IT" sz="3400" dirty="0"/>
              <a:t> from </a:t>
            </a:r>
            <a:r>
              <a:rPr lang="it-IT" sz="3400" dirty="0" err="1"/>
              <a:t>plant-derived</a:t>
            </a:r>
            <a:r>
              <a:rPr lang="it-IT" sz="3400" dirty="0"/>
              <a:t> </a:t>
            </a:r>
            <a:r>
              <a:rPr lang="it-IT" sz="3400" dirty="0" err="1"/>
              <a:t>substances</a:t>
            </a:r>
            <a:r>
              <a:rPr lang="it-IT" sz="3400" dirty="0"/>
              <a:t>.</a:t>
            </a:r>
          </a:p>
          <a:p>
            <a:pPr algn="just"/>
            <a:r>
              <a:rPr lang="it-IT" sz="3400" dirty="0" err="1"/>
              <a:t>Propolis</a:t>
            </a:r>
            <a:r>
              <a:rPr lang="it-IT" sz="3400" dirty="0"/>
              <a:t> </a:t>
            </a:r>
            <a:r>
              <a:rPr lang="it-IT" sz="3400" dirty="0" err="1"/>
              <a:t>has</a:t>
            </a:r>
            <a:r>
              <a:rPr lang="it-IT" sz="3400" dirty="0"/>
              <a:t> </a:t>
            </a:r>
            <a:r>
              <a:rPr lang="it-IT" sz="3400" dirty="0" err="1"/>
              <a:t>been</a:t>
            </a:r>
            <a:r>
              <a:rPr lang="it-IT" sz="3400" dirty="0"/>
              <a:t> </a:t>
            </a:r>
            <a:r>
              <a:rPr lang="it-IT" sz="3400" dirty="0" err="1"/>
              <a:t>extensively</a:t>
            </a:r>
            <a:r>
              <a:rPr lang="it-IT" sz="3400" dirty="0"/>
              <a:t> </a:t>
            </a:r>
            <a:r>
              <a:rPr lang="it-IT" sz="3400" dirty="0" err="1"/>
              <a:t>used</a:t>
            </a:r>
            <a:r>
              <a:rPr lang="it-IT" sz="3400" dirty="0"/>
              <a:t> in folk medicine for </a:t>
            </a:r>
            <a:r>
              <a:rPr lang="it-IT" sz="3400" dirty="0" err="1"/>
              <a:t>many</a:t>
            </a:r>
            <a:r>
              <a:rPr lang="it-IT" sz="3400" dirty="0"/>
              <a:t> </a:t>
            </a:r>
            <a:r>
              <a:rPr lang="it-IT" sz="3400" dirty="0" err="1"/>
              <a:t>years</a:t>
            </a:r>
            <a:r>
              <a:rPr lang="it-IT" sz="3400" dirty="0"/>
              <a:t>, and </a:t>
            </a:r>
            <a:r>
              <a:rPr lang="it-IT" sz="3400" dirty="0" err="1"/>
              <a:t>there</a:t>
            </a:r>
            <a:r>
              <a:rPr lang="it-IT" sz="3400" dirty="0"/>
              <a:t> </a:t>
            </a:r>
            <a:r>
              <a:rPr lang="it-IT" sz="3400" dirty="0" err="1"/>
              <a:t>is</a:t>
            </a:r>
            <a:r>
              <a:rPr lang="it-IT" sz="3400" dirty="0"/>
              <a:t> </a:t>
            </a:r>
            <a:r>
              <a:rPr lang="it-IT" sz="3400" dirty="0" err="1"/>
              <a:t>substantial</a:t>
            </a:r>
            <a:r>
              <a:rPr lang="it-IT" sz="3400" dirty="0"/>
              <a:t> </a:t>
            </a:r>
            <a:r>
              <a:rPr lang="it-IT" sz="3400" dirty="0" err="1"/>
              <a:t>evidence</a:t>
            </a:r>
            <a:r>
              <a:rPr lang="it-IT" sz="3400" dirty="0"/>
              <a:t> to indicate </a:t>
            </a:r>
            <a:r>
              <a:rPr lang="it-IT" sz="3400" dirty="0" err="1"/>
              <a:t>that</a:t>
            </a:r>
            <a:r>
              <a:rPr lang="it-IT" sz="3400" dirty="0"/>
              <a:t> </a:t>
            </a:r>
            <a:r>
              <a:rPr lang="it-IT" sz="3400" dirty="0" err="1"/>
              <a:t>it</a:t>
            </a:r>
            <a:r>
              <a:rPr lang="it-IT" sz="3400" dirty="0"/>
              <a:t> </a:t>
            </a:r>
            <a:r>
              <a:rPr lang="it-IT" sz="3400" dirty="0" err="1"/>
              <a:t>has</a:t>
            </a:r>
            <a:r>
              <a:rPr lang="it-IT" sz="3400" dirty="0"/>
              <a:t> </a:t>
            </a:r>
            <a:r>
              <a:rPr lang="it-IT" sz="3400" dirty="0" err="1"/>
              <a:t>antiseptic</a:t>
            </a:r>
            <a:r>
              <a:rPr lang="it-IT" sz="3400" dirty="0"/>
              <a:t>, </a:t>
            </a:r>
            <a:r>
              <a:rPr lang="it-IT" sz="3400" dirty="0" err="1"/>
              <a:t>antifungal</a:t>
            </a:r>
            <a:r>
              <a:rPr lang="it-IT" sz="3400" dirty="0"/>
              <a:t>, </a:t>
            </a:r>
            <a:r>
              <a:rPr lang="it-IT" sz="3400" dirty="0" err="1"/>
              <a:t>antibacterical</a:t>
            </a:r>
            <a:r>
              <a:rPr lang="it-IT" sz="3400" dirty="0"/>
              <a:t>, </a:t>
            </a:r>
            <a:r>
              <a:rPr lang="it-IT" sz="3400" dirty="0" err="1"/>
              <a:t>antiviral</a:t>
            </a:r>
            <a:r>
              <a:rPr lang="it-IT" sz="3400" dirty="0"/>
              <a:t>, anti-</a:t>
            </a:r>
            <a:r>
              <a:rPr lang="it-IT" sz="3400" dirty="0" err="1"/>
              <a:t>inflammatory</a:t>
            </a:r>
            <a:r>
              <a:rPr lang="it-IT" sz="3400" dirty="0"/>
              <a:t> and </a:t>
            </a:r>
            <a:r>
              <a:rPr lang="it-IT" sz="3400" dirty="0" err="1"/>
              <a:t>antioxidant</a:t>
            </a:r>
            <a:r>
              <a:rPr lang="it-IT" sz="3400" dirty="0"/>
              <a:t> </a:t>
            </a:r>
            <a:r>
              <a:rPr lang="it-IT" sz="3400" dirty="0" err="1"/>
              <a:t>properties</a:t>
            </a:r>
            <a:r>
              <a:rPr lang="it-IT" sz="3400" dirty="0"/>
              <a:t>. </a:t>
            </a:r>
            <a:r>
              <a:rPr lang="it-IT" sz="3400" dirty="0" err="1"/>
              <a:t>Current</a:t>
            </a:r>
            <a:r>
              <a:rPr lang="it-IT" sz="3400" dirty="0"/>
              <a:t> </a:t>
            </a:r>
            <a:r>
              <a:rPr lang="it-IT" sz="3400" dirty="0" err="1"/>
              <a:t>applications</a:t>
            </a:r>
            <a:r>
              <a:rPr lang="it-IT" sz="3400" dirty="0"/>
              <a:t> of </a:t>
            </a:r>
            <a:r>
              <a:rPr lang="it-IT" sz="3400" dirty="0" err="1"/>
              <a:t>propolis</a:t>
            </a:r>
            <a:r>
              <a:rPr lang="it-IT" sz="3400" dirty="0"/>
              <a:t> include over-the-</a:t>
            </a:r>
            <a:r>
              <a:rPr lang="it-IT" sz="3400" dirty="0" err="1"/>
              <a:t>counter</a:t>
            </a:r>
            <a:r>
              <a:rPr lang="it-IT" sz="3400" dirty="0"/>
              <a:t> </a:t>
            </a:r>
            <a:r>
              <a:rPr lang="it-IT" sz="3400" dirty="0" err="1"/>
              <a:t>preparations</a:t>
            </a:r>
            <a:r>
              <a:rPr lang="it-IT" sz="3400" dirty="0"/>
              <a:t> for </a:t>
            </a:r>
            <a:r>
              <a:rPr lang="it-IT" sz="3400" dirty="0" err="1"/>
              <a:t>cold</a:t>
            </a:r>
            <a:r>
              <a:rPr lang="it-IT" sz="3400" dirty="0"/>
              <a:t> </a:t>
            </a:r>
            <a:r>
              <a:rPr lang="it-IT" sz="3400" dirty="0" err="1"/>
              <a:t>syndrome</a:t>
            </a:r>
            <a:r>
              <a:rPr lang="it-IT" sz="3400" dirty="0"/>
              <a:t> (</a:t>
            </a:r>
            <a:r>
              <a:rPr lang="it-IT" sz="3400" dirty="0" err="1"/>
              <a:t>upper</a:t>
            </a:r>
            <a:r>
              <a:rPr lang="it-IT" sz="3400" dirty="0"/>
              <a:t> </a:t>
            </a:r>
            <a:r>
              <a:rPr lang="it-IT" sz="3400" dirty="0" err="1"/>
              <a:t>respiratory</a:t>
            </a:r>
            <a:r>
              <a:rPr lang="it-IT" sz="3400" dirty="0"/>
              <a:t> </a:t>
            </a:r>
            <a:r>
              <a:rPr lang="it-IT" sz="3400" dirty="0" err="1"/>
              <a:t>tract</a:t>
            </a:r>
            <a:r>
              <a:rPr lang="it-IT" sz="3400" dirty="0"/>
              <a:t> </a:t>
            </a:r>
            <a:r>
              <a:rPr lang="it-IT" sz="3400" dirty="0" err="1"/>
              <a:t>infections</a:t>
            </a:r>
            <a:r>
              <a:rPr lang="it-IT" sz="3400" dirty="0"/>
              <a:t>, common </a:t>
            </a:r>
            <a:r>
              <a:rPr lang="it-IT" sz="3400" dirty="0" err="1"/>
              <a:t>cold</a:t>
            </a:r>
            <a:r>
              <a:rPr lang="it-IT" sz="3400" dirty="0"/>
              <a:t>, </a:t>
            </a:r>
            <a:r>
              <a:rPr lang="it-IT" sz="3400" dirty="0" err="1"/>
              <a:t>flu-like</a:t>
            </a:r>
            <a:r>
              <a:rPr lang="it-IT" sz="3400" dirty="0"/>
              <a:t> </a:t>
            </a:r>
            <a:r>
              <a:rPr lang="it-IT" sz="3400" dirty="0" err="1"/>
              <a:t>infection</a:t>
            </a:r>
            <a:r>
              <a:rPr lang="it-IT" sz="3400" dirty="0"/>
              <a:t>) </a:t>
            </a:r>
            <a:r>
              <a:rPr lang="it-IT" sz="3400" dirty="0" err="1"/>
              <a:t>as</a:t>
            </a:r>
            <a:r>
              <a:rPr lang="it-IT" sz="3400" dirty="0"/>
              <a:t> </a:t>
            </a:r>
            <a:r>
              <a:rPr lang="it-IT" sz="3400" dirty="0" err="1"/>
              <a:t>well</a:t>
            </a:r>
            <a:r>
              <a:rPr lang="it-IT" sz="3400" dirty="0"/>
              <a:t> </a:t>
            </a:r>
            <a:r>
              <a:rPr lang="it-IT" sz="3400" dirty="0" err="1"/>
              <a:t>as</a:t>
            </a:r>
            <a:r>
              <a:rPr lang="it-IT" sz="3400" dirty="0"/>
              <a:t> </a:t>
            </a:r>
            <a:r>
              <a:rPr lang="it-IT" sz="3400" dirty="0" err="1"/>
              <a:t>dermatological</a:t>
            </a:r>
            <a:r>
              <a:rPr lang="it-IT" sz="3400" dirty="0"/>
              <a:t> </a:t>
            </a:r>
            <a:r>
              <a:rPr lang="it-IT" sz="3400" dirty="0" err="1"/>
              <a:t>preparations</a:t>
            </a:r>
            <a:r>
              <a:rPr lang="it-IT" sz="3400" dirty="0"/>
              <a:t> </a:t>
            </a:r>
            <a:r>
              <a:rPr lang="it-IT" sz="3400" dirty="0" err="1"/>
              <a:t>useful</a:t>
            </a:r>
            <a:r>
              <a:rPr lang="it-IT" sz="3400" dirty="0"/>
              <a:t> in </a:t>
            </a:r>
            <a:r>
              <a:rPr lang="it-IT" sz="3400" dirty="0" err="1"/>
              <a:t>wound</a:t>
            </a:r>
            <a:r>
              <a:rPr lang="it-IT" sz="3400" dirty="0"/>
              <a:t> </a:t>
            </a:r>
            <a:r>
              <a:rPr lang="it-IT" sz="3400" dirty="0" err="1"/>
              <a:t>healing</a:t>
            </a:r>
            <a:r>
              <a:rPr lang="it-IT" sz="3400" dirty="0"/>
              <a:t>, treatment of </a:t>
            </a:r>
            <a:r>
              <a:rPr lang="it-IT" sz="3400" dirty="0" err="1"/>
              <a:t>boils</a:t>
            </a:r>
            <a:r>
              <a:rPr lang="it-IT" sz="3400" dirty="0"/>
              <a:t>, acne, herpes simplex and </a:t>
            </a:r>
            <a:r>
              <a:rPr lang="it-IT" sz="3400" dirty="0" err="1"/>
              <a:t>genitalis</a:t>
            </a:r>
            <a:r>
              <a:rPr lang="it-IT" sz="3400" dirty="0"/>
              <a:t>, and </a:t>
            </a:r>
            <a:r>
              <a:rPr lang="it-IT" sz="3400" dirty="0" err="1"/>
              <a:t>neurodermatitis</a:t>
            </a:r>
            <a:r>
              <a:rPr lang="it-IT" sz="3400" dirty="0"/>
              <a:t>, </a:t>
            </a:r>
            <a:r>
              <a:rPr lang="it-IT" sz="3400" dirty="0" err="1"/>
              <a:t>among</a:t>
            </a:r>
            <a:r>
              <a:rPr lang="it-IT" sz="3400" dirty="0"/>
              <a:t> </a:t>
            </a:r>
            <a:r>
              <a:rPr lang="it-IT" sz="3400" dirty="0" err="1"/>
              <a:t>other</a:t>
            </a:r>
            <a:r>
              <a:rPr lang="it-IT" sz="3400" dirty="0"/>
              <a:t> </a:t>
            </a:r>
            <a:r>
              <a:rPr lang="it-IT" sz="3400" dirty="0" err="1"/>
              <a:t>ailments</a:t>
            </a:r>
            <a:r>
              <a:rPr lang="it-IT" sz="3400" dirty="0"/>
              <a:t>. </a:t>
            </a:r>
          </a:p>
        </p:txBody>
      </p:sp>
      <p:sp>
        <p:nvSpPr>
          <p:cNvPr id="6457" name="Rectangle 1337"/>
          <p:cNvSpPr>
            <a:spLocks noChangeArrowheads="1"/>
          </p:cNvSpPr>
          <p:nvPr/>
        </p:nvSpPr>
        <p:spPr bwMode="auto">
          <a:xfrm>
            <a:off x="18362290" y="4320780"/>
            <a:ext cx="17283112" cy="9793287"/>
          </a:xfrm>
          <a:prstGeom prst="rect">
            <a:avLst/>
          </a:prstGeom>
          <a:solidFill>
            <a:schemeClr val="accent1"/>
          </a:solidFill>
          <a:ln w="9525">
            <a:solidFill>
              <a:srgbClr val="00FF00"/>
            </a:solidFill>
            <a:miter lim="800000"/>
            <a:headEnd/>
            <a:tailEnd/>
          </a:ln>
          <a:effectLst/>
        </p:spPr>
        <p:txBody>
          <a:bodyPr wrap="none" anchor="ctr"/>
          <a:lstStyle/>
          <a:p>
            <a:endParaRPr lang="it-IT"/>
          </a:p>
        </p:txBody>
      </p:sp>
      <p:sp>
        <p:nvSpPr>
          <p:cNvPr id="6458" name="AutoShape 1338"/>
          <p:cNvSpPr>
            <a:spLocks noChangeArrowheads="1"/>
          </p:cNvSpPr>
          <p:nvPr/>
        </p:nvSpPr>
        <p:spPr bwMode="auto">
          <a:xfrm>
            <a:off x="24050625" y="4536306"/>
            <a:ext cx="6321425" cy="865188"/>
          </a:xfrm>
          <a:prstGeom prst="star8">
            <a:avLst>
              <a:gd name="adj" fmla="val 38250"/>
            </a:avLst>
          </a:prstGeom>
          <a:solidFill>
            <a:srgbClr val="FFFF00"/>
          </a:solidFill>
          <a:ln w="9525">
            <a:solidFill>
              <a:srgbClr val="FF0000"/>
            </a:solidFill>
            <a:miter lim="800000"/>
            <a:headEnd/>
            <a:tailEnd/>
          </a:ln>
          <a:effectLst/>
        </p:spPr>
        <p:txBody>
          <a:bodyPr wrap="none" lIns="100584" tIns="50292" rIns="100584" bIns="50292" anchor="ctr"/>
          <a:lstStyle/>
          <a:p>
            <a:pPr algn="ctr" defTabSz="2755900"/>
            <a:r>
              <a:rPr lang="it-IT" sz="2800" b="1" dirty="0">
                <a:solidFill>
                  <a:srgbClr val="0000FF"/>
                </a:solidFill>
              </a:rPr>
              <a:t>State of Art</a:t>
            </a:r>
          </a:p>
        </p:txBody>
      </p:sp>
      <p:sp>
        <p:nvSpPr>
          <p:cNvPr id="6488" name="Rectangle 1368"/>
          <p:cNvSpPr>
            <a:spLocks noChangeArrowheads="1"/>
          </p:cNvSpPr>
          <p:nvPr/>
        </p:nvSpPr>
        <p:spPr bwMode="auto">
          <a:xfrm>
            <a:off x="18362290" y="14617924"/>
            <a:ext cx="17283112" cy="11376025"/>
          </a:xfrm>
          <a:prstGeom prst="rect">
            <a:avLst/>
          </a:prstGeom>
          <a:solidFill>
            <a:schemeClr val="accent1"/>
          </a:solidFill>
          <a:ln w="9525">
            <a:solidFill>
              <a:srgbClr val="00FF00"/>
            </a:solidFill>
            <a:miter lim="800000"/>
            <a:headEnd/>
            <a:tailEnd/>
          </a:ln>
          <a:effectLst/>
        </p:spPr>
        <p:txBody>
          <a:bodyPr wrap="none" anchor="ctr"/>
          <a:lstStyle/>
          <a:p>
            <a:endParaRPr lang="it-IT"/>
          </a:p>
        </p:txBody>
      </p:sp>
      <p:sp>
        <p:nvSpPr>
          <p:cNvPr id="6503" name="Text Box 1383"/>
          <p:cNvSpPr txBox="1">
            <a:spLocks noChangeArrowheads="1"/>
          </p:cNvSpPr>
          <p:nvPr/>
        </p:nvSpPr>
        <p:spPr bwMode="auto">
          <a:xfrm>
            <a:off x="2319338" y="26277888"/>
            <a:ext cx="4881562" cy="406400"/>
          </a:xfrm>
          <a:prstGeom prst="rect">
            <a:avLst/>
          </a:prstGeom>
          <a:noFill/>
          <a:ln w="9525">
            <a:noFill/>
            <a:miter lim="800000"/>
            <a:headEnd/>
            <a:tailEnd/>
          </a:ln>
          <a:effectLst/>
        </p:spPr>
        <p:txBody>
          <a:bodyPr lIns="100584" tIns="50292" rIns="100584" bIns="50292">
            <a:spAutoFit/>
          </a:bodyPr>
          <a:lstStyle/>
          <a:p>
            <a:pPr defTabSz="2755900">
              <a:spcBef>
                <a:spcPct val="50000"/>
              </a:spcBef>
            </a:pPr>
            <a:endParaRPr lang="it-IT" sz="2000"/>
          </a:p>
        </p:txBody>
      </p:sp>
      <p:sp>
        <p:nvSpPr>
          <p:cNvPr id="6527" name="Text Box 1407"/>
          <p:cNvSpPr txBox="1">
            <a:spLocks noChangeArrowheads="1"/>
          </p:cNvSpPr>
          <p:nvPr/>
        </p:nvSpPr>
        <p:spPr bwMode="auto">
          <a:xfrm>
            <a:off x="20321588" y="26276300"/>
            <a:ext cx="4881562" cy="406400"/>
          </a:xfrm>
          <a:prstGeom prst="rect">
            <a:avLst/>
          </a:prstGeom>
          <a:noFill/>
          <a:ln w="9525">
            <a:noFill/>
            <a:miter lim="800000"/>
            <a:headEnd/>
            <a:tailEnd/>
          </a:ln>
          <a:effectLst/>
        </p:spPr>
        <p:txBody>
          <a:bodyPr lIns="100584" tIns="50292" rIns="100584" bIns="50292">
            <a:spAutoFit/>
          </a:bodyPr>
          <a:lstStyle/>
          <a:p>
            <a:pPr defTabSz="2755900">
              <a:spcBef>
                <a:spcPct val="50000"/>
              </a:spcBef>
            </a:pPr>
            <a:endParaRPr lang="it-IT" sz="2000"/>
          </a:p>
        </p:txBody>
      </p:sp>
      <p:sp>
        <p:nvSpPr>
          <p:cNvPr id="6528" name="Rectangle 1408"/>
          <p:cNvSpPr>
            <a:spLocks noChangeArrowheads="1"/>
          </p:cNvSpPr>
          <p:nvPr/>
        </p:nvSpPr>
        <p:spPr bwMode="auto">
          <a:xfrm>
            <a:off x="18434298" y="26427236"/>
            <a:ext cx="17283112" cy="11376025"/>
          </a:xfrm>
          <a:prstGeom prst="rect">
            <a:avLst/>
          </a:prstGeom>
          <a:solidFill>
            <a:schemeClr val="accent1"/>
          </a:solidFill>
          <a:ln w="9525">
            <a:solidFill>
              <a:srgbClr val="00FF00"/>
            </a:solidFill>
            <a:miter lim="800000"/>
            <a:headEnd/>
            <a:tailEnd/>
          </a:ln>
          <a:effectLst/>
        </p:spPr>
        <p:txBody>
          <a:bodyPr wrap="none" anchor="ctr"/>
          <a:lstStyle/>
          <a:p>
            <a:pPr algn="ctr" defTabSz="2755900"/>
            <a:endParaRPr lang="it-IT" sz="2000" b="1">
              <a:solidFill>
                <a:srgbClr val="FF0000"/>
              </a:solidFill>
            </a:endParaRPr>
          </a:p>
        </p:txBody>
      </p:sp>
      <p:sp>
        <p:nvSpPr>
          <p:cNvPr id="6546" name="Rectangle 1426"/>
          <p:cNvSpPr>
            <a:spLocks noChangeArrowheads="1"/>
          </p:cNvSpPr>
          <p:nvPr/>
        </p:nvSpPr>
        <p:spPr bwMode="auto">
          <a:xfrm>
            <a:off x="8641210" y="37948516"/>
            <a:ext cx="18937288" cy="4968875"/>
          </a:xfrm>
          <a:prstGeom prst="rect">
            <a:avLst/>
          </a:prstGeom>
          <a:solidFill>
            <a:schemeClr val="accent1"/>
          </a:solidFill>
          <a:ln w="9525">
            <a:solidFill>
              <a:srgbClr val="00FF00"/>
            </a:solidFill>
            <a:miter lim="800000"/>
            <a:headEnd/>
            <a:tailEnd/>
          </a:ln>
          <a:effectLst/>
        </p:spPr>
        <p:txBody>
          <a:bodyPr wrap="none" anchor="ctr"/>
          <a:lstStyle/>
          <a:p>
            <a:pPr algn="ctr" defTabSz="2755900"/>
            <a:endParaRPr lang="it-IT"/>
          </a:p>
        </p:txBody>
      </p:sp>
      <p:sp>
        <p:nvSpPr>
          <p:cNvPr id="6548" name="Text Box 1428"/>
          <p:cNvSpPr txBox="1">
            <a:spLocks noChangeArrowheads="1"/>
          </p:cNvSpPr>
          <p:nvPr/>
        </p:nvSpPr>
        <p:spPr bwMode="auto">
          <a:xfrm>
            <a:off x="8993313" y="38080148"/>
            <a:ext cx="18218024" cy="4718215"/>
          </a:xfrm>
          <a:prstGeom prst="rect">
            <a:avLst/>
          </a:prstGeom>
          <a:solidFill>
            <a:srgbClr val="FADAF1"/>
          </a:solidFill>
          <a:ln w="28575">
            <a:solidFill>
              <a:srgbClr val="FF0000"/>
            </a:solidFill>
            <a:miter lim="800000"/>
            <a:headEnd/>
            <a:tailEnd/>
          </a:ln>
          <a:effectLst/>
        </p:spPr>
        <p:txBody>
          <a:bodyPr wrap="square" lIns="100584" tIns="50292" rIns="100584" bIns="50292">
            <a:spAutoFit/>
          </a:bodyPr>
          <a:lstStyle/>
          <a:p>
            <a:pPr algn="just"/>
            <a:r>
              <a:rPr lang="en-GB" sz="3000" dirty="0">
                <a:solidFill>
                  <a:srgbClr val="FF0000"/>
                </a:solidFill>
              </a:rPr>
              <a:t>In conclusion, </a:t>
            </a:r>
            <a:r>
              <a:rPr lang="en-US" sz="3000" dirty="0">
                <a:solidFill>
                  <a:srgbClr val="FF0000"/>
                </a:solidFill>
              </a:rPr>
              <a:t>we demonstrate that propolis solubilized in different solvents have similar chemical composition when produced from the same raw material, even if a different total polyphenol percentage is obtained, i.e. more or less rich in polyphenol content. A direct consequence of the same composition is a quite similar antioxidant activity when calculated for mg of polyphenols. On the other hand, finished products may have different biological activity if extracted from propolis which has different polyphenolic composition and quality. In fact, the health-promoting capacities of propolis mainly depend on the phenolic compounds and content which represent its biologically active component, as also reported for other kind of extracts. </a:t>
            </a:r>
          </a:p>
          <a:p>
            <a:pPr algn="just"/>
            <a:r>
              <a:rPr lang="en-US" sz="3000" dirty="0">
                <a:solidFill>
                  <a:srgbClr val="FF0000"/>
                </a:solidFill>
              </a:rPr>
              <a:t>Finally, this study could be of interest for the food and nutraceutical industries choosing suitable solvents and conditions to solubilize propolis extracts useful to prepare active finished products.</a:t>
            </a:r>
            <a:endParaRPr lang="it-IT" sz="3000" dirty="0">
              <a:solidFill>
                <a:srgbClr val="FF0000"/>
              </a:solidFill>
            </a:endParaRPr>
          </a:p>
        </p:txBody>
      </p:sp>
      <p:pic>
        <p:nvPicPr>
          <p:cNvPr id="6552" name="Picture 1432" descr="logo%20more"/>
          <p:cNvPicPr>
            <a:picLocks noChangeAspect="1" noChangeArrowheads="1"/>
          </p:cNvPicPr>
          <p:nvPr/>
        </p:nvPicPr>
        <p:blipFill>
          <a:blip r:embed="rId4" cstate="print"/>
          <a:srcRect/>
          <a:stretch>
            <a:fillRect/>
          </a:stretch>
        </p:blipFill>
        <p:spPr bwMode="auto">
          <a:xfrm>
            <a:off x="555142" y="453080"/>
            <a:ext cx="3528392" cy="3265379"/>
          </a:xfrm>
          <a:prstGeom prst="rect">
            <a:avLst/>
          </a:prstGeom>
          <a:noFill/>
          <a:ln w="9525">
            <a:noFill/>
            <a:miter lim="800000"/>
            <a:headEnd/>
            <a:tailEnd/>
          </a:ln>
        </p:spPr>
      </p:pic>
      <p:sp>
        <p:nvSpPr>
          <p:cNvPr id="61" name="Text Box 1327"/>
          <p:cNvSpPr txBox="1">
            <a:spLocks noChangeArrowheads="1"/>
          </p:cNvSpPr>
          <p:nvPr/>
        </p:nvSpPr>
        <p:spPr bwMode="auto">
          <a:xfrm>
            <a:off x="18650321" y="5513240"/>
            <a:ext cx="16707049" cy="8473089"/>
          </a:xfrm>
          <a:prstGeom prst="rect">
            <a:avLst/>
          </a:prstGeom>
          <a:noFill/>
          <a:ln w="19050">
            <a:solidFill>
              <a:srgbClr val="FF0000"/>
            </a:solidFill>
            <a:miter lim="800000"/>
            <a:headEnd/>
            <a:tailEnd/>
          </a:ln>
          <a:effectLst/>
        </p:spPr>
        <p:txBody>
          <a:bodyPr wrap="square" lIns="100584" tIns="50292" rIns="100584" bIns="50292">
            <a:spAutoFit/>
          </a:bodyPr>
          <a:lstStyle/>
          <a:p>
            <a:pPr algn="just"/>
            <a:r>
              <a:rPr lang="it-IT" sz="3200" dirty="0" err="1"/>
              <a:t>Propolis</a:t>
            </a:r>
            <a:r>
              <a:rPr lang="it-IT" sz="3200" dirty="0"/>
              <a:t>, </a:t>
            </a:r>
            <a:r>
              <a:rPr lang="it-IT" sz="3200" dirty="0" err="1"/>
              <a:t>which</a:t>
            </a:r>
            <a:r>
              <a:rPr lang="it-IT" sz="3200" dirty="0"/>
              <a:t> </a:t>
            </a:r>
            <a:r>
              <a:rPr lang="it-IT" sz="3200" dirty="0" err="1"/>
              <a:t>is</a:t>
            </a:r>
            <a:r>
              <a:rPr lang="it-IT" sz="3200" dirty="0"/>
              <a:t> </a:t>
            </a:r>
            <a:r>
              <a:rPr lang="it-IT" sz="3200" dirty="0" err="1"/>
              <a:t>barely</a:t>
            </a:r>
            <a:r>
              <a:rPr lang="it-IT" sz="3200" dirty="0"/>
              <a:t> </a:t>
            </a:r>
            <a:r>
              <a:rPr lang="it-IT" sz="3200" dirty="0" err="1"/>
              <a:t>soluble</a:t>
            </a:r>
            <a:r>
              <a:rPr lang="it-IT" sz="3200" dirty="0"/>
              <a:t> in water, </a:t>
            </a:r>
            <a:r>
              <a:rPr lang="it-IT" sz="3200" dirty="0" err="1"/>
              <a:t>cannot</a:t>
            </a:r>
            <a:r>
              <a:rPr lang="it-IT" sz="3200" dirty="0"/>
              <a:t> be </a:t>
            </a:r>
            <a:r>
              <a:rPr lang="it-IT" sz="3200" dirty="0" err="1"/>
              <a:t>used</a:t>
            </a:r>
            <a:r>
              <a:rPr lang="it-IT" sz="3200" dirty="0"/>
              <a:t> </a:t>
            </a:r>
            <a:r>
              <a:rPr lang="it-IT" sz="3200" dirty="0" err="1"/>
              <a:t>as</a:t>
            </a:r>
            <a:r>
              <a:rPr lang="it-IT" sz="3200" dirty="0"/>
              <a:t> </a:t>
            </a:r>
            <a:r>
              <a:rPr lang="it-IT" sz="3200" dirty="0" err="1"/>
              <a:t>raw</a:t>
            </a:r>
            <a:r>
              <a:rPr lang="it-IT" sz="3200" dirty="0"/>
              <a:t> </a:t>
            </a:r>
            <a:r>
              <a:rPr lang="it-IT" sz="3200" dirty="0" err="1"/>
              <a:t>material</a:t>
            </a:r>
            <a:r>
              <a:rPr lang="it-IT" sz="3200" dirty="0"/>
              <a:t> and </a:t>
            </a:r>
            <a:r>
              <a:rPr lang="it-IT" sz="3200" dirty="0" err="1"/>
              <a:t>it</a:t>
            </a:r>
            <a:r>
              <a:rPr lang="it-IT" sz="3200" dirty="0"/>
              <a:t> must be </a:t>
            </a:r>
            <a:r>
              <a:rPr lang="it-IT" sz="3200" dirty="0" err="1"/>
              <a:t>purified</a:t>
            </a:r>
            <a:r>
              <a:rPr lang="it-IT" sz="3200" dirty="0"/>
              <a:t> by </a:t>
            </a:r>
            <a:r>
              <a:rPr lang="it-IT" sz="3200" dirty="0" err="1"/>
              <a:t>extraction</a:t>
            </a:r>
            <a:r>
              <a:rPr lang="it-IT" sz="3200" dirty="0"/>
              <a:t> with </a:t>
            </a:r>
            <a:r>
              <a:rPr lang="it-IT" sz="3200" dirty="0" err="1"/>
              <a:t>solvents</a:t>
            </a:r>
            <a:r>
              <a:rPr lang="it-IT" sz="3200" dirty="0"/>
              <a:t> to </a:t>
            </a:r>
            <a:r>
              <a:rPr lang="it-IT" sz="3200" dirty="0" err="1"/>
              <a:t>remove</a:t>
            </a:r>
            <a:r>
              <a:rPr lang="it-IT" sz="3200" dirty="0"/>
              <a:t> the </a:t>
            </a:r>
            <a:r>
              <a:rPr lang="it-IT" sz="3200" dirty="0" err="1"/>
              <a:t>inert</a:t>
            </a:r>
            <a:r>
              <a:rPr lang="it-IT" sz="3200" dirty="0"/>
              <a:t> </a:t>
            </a:r>
            <a:r>
              <a:rPr lang="it-IT" sz="3200" dirty="0" err="1"/>
              <a:t>material</a:t>
            </a:r>
            <a:r>
              <a:rPr lang="it-IT" sz="3200" dirty="0"/>
              <a:t> and </a:t>
            </a:r>
            <a:r>
              <a:rPr lang="it-IT" sz="3200" dirty="0" err="1"/>
              <a:t>preserve</a:t>
            </a:r>
            <a:r>
              <a:rPr lang="it-IT" sz="3200" dirty="0"/>
              <a:t> the </a:t>
            </a:r>
            <a:r>
              <a:rPr lang="it-IT" sz="3200" dirty="0" err="1"/>
              <a:t>polyphenolic</a:t>
            </a:r>
            <a:r>
              <a:rPr lang="it-IT" sz="3200" dirty="0"/>
              <a:t> </a:t>
            </a:r>
            <a:r>
              <a:rPr lang="it-IT" sz="3200" dirty="0" err="1"/>
              <a:t>fraction</a:t>
            </a:r>
            <a:r>
              <a:rPr lang="it-IT" sz="3200" dirty="0"/>
              <a:t>. </a:t>
            </a:r>
            <a:r>
              <a:rPr lang="it-IT" sz="3200" dirty="0" err="1"/>
              <a:t>These</a:t>
            </a:r>
            <a:r>
              <a:rPr lang="it-IT" sz="3200" dirty="0"/>
              <a:t> last </a:t>
            </a:r>
            <a:r>
              <a:rPr lang="it-IT" sz="3200" dirty="0" err="1"/>
              <a:t>compounds</a:t>
            </a:r>
            <a:r>
              <a:rPr lang="it-IT" sz="3200" dirty="0"/>
              <a:t>, </a:t>
            </a:r>
            <a:r>
              <a:rPr lang="it-IT" sz="3200" dirty="0" err="1"/>
              <a:t>flavonoids</a:t>
            </a:r>
            <a:r>
              <a:rPr lang="it-IT" sz="3200" dirty="0"/>
              <a:t> and </a:t>
            </a:r>
            <a:r>
              <a:rPr lang="it-IT" sz="3200" dirty="0" err="1"/>
              <a:t>phenolic</a:t>
            </a:r>
            <a:r>
              <a:rPr lang="it-IT" sz="3200" dirty="0"/>
              <a:t> </a:t>
            </a:r>
            <a:r>
              <a:rPr lang="it-IT" sz="3200" dirty="0" err="1"/>
              <a:t>acids</a:t>
            </a:r>
            <a:r>
              <a:rPr lang="it-IT" sz="3200" dirty="0"/>
              <a:t>, are </a:t>
            </a:r>
            <a:r>
              <a:rPr lang="it-IT" sz="3200" dirty="0" err="1"/>
              <a:t>considered</a:t>
            </a:r>
            <a:r>
              <a:rPr lang="it-IT" sz="3200" dirty="0"/>
              <a:t> to </a:t>
            </a:r>
            <a:r>
              <a:rPr lang="it-IT" sz="3200" dirty="0" err="1"/>
              <a:t>contribute</a:t>
            </a:r>
            <a:r>
              <a:rPr lang="it-IT" sz="3200" dirty="0"/>
              <a:t> more to the </a:t>
            </a:r>
            <a:r>
              <a:rPr lang="it-IT" sz="3200" dirty="0" err="1"/>
              <a:t>healing</a:t>
            </a:r>
            <a:r>
              <a:rPr lang="it-IT" sz="3200" dirty="0"/>
              <a:t> </a:t>
            </a:r>
            <a:r>
              <a:rPr lang="it-IT" sz="3200" dirty="0" err="1"/>
              <a:t>effects</a:t>
            </a:r>
            <a:r>
              <a:rPr lang="it-IT" sz="3200" dirty="0"/>
              <a:t> </a:t>
            </a:r>
            <a:r>
              <a:rPr lang="it-IT" sz="3200" dirty="0" err="1"/>
              <a:t>than</a:t>
            </a:r>
            <a:r>
              <a:rPr lang="it-IT" sz="3200" dirty="0"/>
              <a:t> the </a:t>
            </a:r>
            <a:r>
              <a:rPr lang="it-IT" sz="3200" dirty="0" err="1"/>
              <a:t>other</a:t>
            </a:r>
            <a:r>
              <a:rPr lang="it-IT" sz="3200" dirty="0"/>
              <a:t> </a:t>
            </a:r>
            <a:r>
              <a:rPr lang="it-IT" sz="3200" dirty="0" err="1"/>
              <a:t>propolis</a:t>
            </a:r>
            <a:r>
              <a:rPr lang="it-IT" sz="3200" dirty="0"/>
              <a:t> </a:t>
            </a:r>
            <a:r>
              <a:rPr lang="it-IT" sz="3200" dirty="0" err="1"/>
              <a:t>constituents</a:t>
            </a:r>
            <a:r>
              <a:rPr lang="it-IT" sz="3200" dirty="0"/>
              <a:t>.</a:t>
            </a:r>
          </a:p>
          <a:p>
            <a:pPr algn="just"/>
            <a:r>
              <a:rPr lang="en-US" sz="3200" dirty="0"/>
              <a:t>Due to the very high molecular complex composition of propolis, the different extractive processes utilized and the various solvents available to produce the finished products, the evaluation of the total polyphenols extracted as well as an accurate determination of the single species and of the derived families of compounds with similar chemical properties are necessary to assure products rich in molecular species and still retaining biological properties. </a:t>
            </a:r>
            <a:r>
              <a:rPr lang="it-IT" sz="3200" dirty="0" err="1"/>
              <a:t>Moreover</a:t>
            </a:r>
            <a:r>
              <a:rPr lang="it-IT" sz="3200" dirty="0"/>
              <a:t>, the </a:t>
            </a:r>
            <a:r>
              <a:rPr lang="it-IT" sz="3200" dirty="0" err="1"/>
              <a:t>different</a:t>
            </a:r>
            <a:r>
              <a:rPr lang="it-IT" sz="3200" dirty="0"/>
              <a:t> </a:t>
            </a:r>
            <a:r>
              <a:rPr lang="it-IT" sz="3200" dirty="0" err="1"/>
              <a:t>solvents</a:t>
            </a:r>
            <a:r>
              <a:rPr lang="it-IT" sz="3200" dirty="0"/>
              <a:t> </a:t>
            </a:r>
            <a:r>
              <a:rPr lang="it-IT" sz="3200" dirty="0" err="1"/>
              <a:t>used</a:t>
            </a:r>
            <a:r>
              <a:rPr lang="it-IT" sz="3200" dirty="0"/>
              <a:t> to </a:t>
            </a:r>
            <a:r>
              <a:rPr lang="it-IT" sz="3200" dirty="0" err="1"/>
              <a:t>solubilize</a:t>
            </a:r>
            <a:r>
              <a:rPr lang="it-IT" sz="3200" dirty="0"/>
              <a:t> the </a:t>
            </a:r>
            <a:r>
              <a:rPr lang="it-IT" sz="3200" dirty="0" err="1"/>
              <a:t>extracted</a:t>
            </a:r>
            <a:r>
              <a:rPr lang="it-IT" sz="3200" dirty="0"/>
              <a:t> </a:t>
            </a:r>
            <a:r>
              <a:rPr lang="it-IT" sz="3200" dirty="0" err="1"/>
              <a:t>polyphenols</a:t>
            </a:r>
            <a:r>
              <a:rPr lang="it-IT" sz="3200" dirty="0"/>
              <a:t> from </a:t>
            </a:r>
            <a:r>
              <a:rPr lang="it-IT" sz="3200" dirty="0" err="1"/>
              <a:t>propolis</a:t>
            </a:r>
            <a:r>
              <a:rPr lang="it-IT" sz="3200" dirty="0"/>
              <a:t> </a:t>
            </a:r>
            <a:r>
              <a:rPr lang="it-IT" sz="3200" dirty="0" err="1"/>
              <a:t>may</a:t>
            </a:r>
            <a:r>
              <a:rPr lang="it-IT" sz="3200" dirty="0"/>
              <a:t> </a:t>
            </a:r>
            <a:r>
              <a:rPr lang="it-IT" sz="3200" dirty="0" err="1"/>
              <a:t>have</a:t>
            </a:r>
            <a:r>
              <a:rPr lang="it-IT" sz="3200" dirty="0"/>
              <a:t> a </a:t>
            </a:r>
            <a:r>
              <a:rPr lang="it-IT" sz="3200" dirty="0" err="1"/>
              <a:t>selective</a:t>
            </a:r>
            <a:r>
              <a:rPr lang="it-IT" sz="3200" dirty="0"/>
              <a:t> </a:t>
            </a:r>
            <a:r>
              <a:rPr lang="it-IT" sz="3200" dirty="0" err="1"/>
              <a:t>capacity</a:t>
            </a:r>
            <a:r>
              <a:rPr lang="it-IT" sz="3200" dirty="0"/>
              <a:t> to produce </a:t>
            </a:r>
            <a:r>
              <a:rPr lang="it-IT" sz="3200" dirty="0" err="1"/>
              <a:t>finished</a:t>
            </a:r>
            <a:r>
              <a:rPr lang="it-IT" sz="3200" dirty="0"/>
              <a:t> products </a:t>
            </a:r>
            <a:r>
              <a:rPr lang="it-IT" sz="3200" dirty="0" err="1"/>
              <a:t>which</a:t>
            </a:r>
            <a:r>
              <a:rPr lang="it-IT" sz="3200" dirty="0"/>
              <a:t> </a:t>
            </a:r>
            <a:r>
              <a:rPr lang="it-IT" sz="3200" dirty="0" err="1"/>
              <a:t>possess</a:t>
            </a:r>
            <a:r>
              <a:rPr lang="it-IT" sz="3200" dirty="0"/>
              <a:t> </a:t>
            </a:r>
            <a:r>
              <a:rPr lang="it-IT" sz="3200" dirty="0" err="1"/>
              <a:t>peculiar</a:t>
            </a:r>
            <a:r>
              <a:rPr lang="it-IT" sz="3200" dirty="0"/>
              <a:t> </a:t>
            </a:r>
            <a:r>
              <a:rPr lang="it-IT" sz="3200" dirty="0" err="1"/>
              <a:t>composition</a:t>
            </a:r>
            <a:r>
              <a:rPr lang="it-IT" sz="3200" dirty="0"/>
              <a:t> and </a:t>
            </a:r>
            <a:r>
              <a:rPr lang="it-IT" sz="3200" dirty="0" err="1"/>
              <a:t>biological</a:t>
            </a:r>
            <a:r>
              <a:rPr lang="it-IT" sz="3200" dirty="0"/>
              <a:t> </a:t>
            </a:r>
            <a:r>
              <a:rPr lang="it-IT" sz="3200" dirty="0" err="1"/>
              <a:t>properties</a:t>
            </a:r>
            <a:r>
              <a:rPr lang="it-IT" sz="3200" dirty="0"/>
              <a:t>.</a:t>
            </a:r>
          </a:p>
          <a:p>
            <a:pPr algn="just"/>
            <a:r>
              <a:rPr lang="en-US" sz="3200" dirty="0"/>
              <a:t>We evaluated this aspect by dissolving a unique propolis extract in various solvents obtaining different finished products such as hydroalcoholic, glycolic, </a:t>
            </a:r>
            <a:r>
              <a:rPr lang="en-US" sz="3200" dirty="0" err="1"/>
              <a:t>glyceric</a:t>
            </a:r>
            <a:r>
              <a:rPr lang="en-US" sz="3200" dirty="0"/>
              <a:t> and oily as well as a product in the form of powder. The molecular composition of the different preparations was evaluated by HPLC-UV-ESI-MS and the antioxidant activity determined by DPPH anti-oxidant assay.</a:t>
            </a:r>
            <a:endParaRPr lang="it-IT" sz="3200" dirty="0"/>
          </a:p>
        </p:txBody>
      </p:sp>
      <p:sp>
        <p:nvSpPr>
          <p:cNvPr id="100" name="Text Box 1413"/>
          <p:cNvSpPr txBox="1">
            <a:spLocks noChangeArrowheads="1"/>
          </p:cNvSpPr>
          <p:nvPr/>
        </p:nvSpPr>
        <p:spPr bwMode="auto">
          <a:xfrm>
            <a:off x="1800450" y="34852172"/>
            <a:ext cx="14257584" cy="2686889"/>
          </a:xfrm>
          <a:prstGeom prst="rect">
            <a:avLst/>
          </a:prstGeom>
          <a:solidFill>
            <a:srgbClr val="FADAF1"/>
          </a:solidFill>
          <a:ln w="28575">
            <a:solidFill>
              <a:srgbClr val="000066"/>
            </a:solidFill>
            <a:miter lim="800000"/>
            <a:headEnd/>
            <a:tailEnd/>
          </a:ln>
          <a:effectLst/>
        </p:spPr>
        <p:txBody>
          <a:bodyPr wrap="square" lIns="100584" tIns="50292" rIns="100584" bIns="50292">
            <a:spAutoFit/>
          </a:bodyPr>
          <a:lstStyle/>
          <a:p>
            <a:r>
              <a:rPr lang="en-GB" sz="2800" dirty="0">
                <a:solidFill>
                  <a:schemeClr val="accent2"/>
                </a:solidFill>
              </a:rPr>
              <a:t>In an adjuvant arthritis (AAR) animal m Green </a:t>
            </a:r>
            <a:r>
              <a:rPr lang="en-GB" sz="2800" dirty="0" err="1">
                <a:solidFill>
                  <a:schemeClr val="accent2"/>
                </a:solidFill>
              </a:rPr>
              <a:t>alcool</a:t>
            </a:r>
            <a:r>
              <a:rPr lang="en-GB" sz="2800" dirty="0">
                <a:solidFill>
                  <a:schemeClr val="accent2"/>
                </a:solidFill>
              </a:rPr>
              <a:t> 60% </a:t>
            </a:r>
            <a:r>
              <a:rPr lang="en-GB" sz="2800" dirty="0" err="1">
                <a:solidFill>
                  <a:schemeClr val="accent2"/>
                </a:solidFill>
              </a:rPr>
              <a:t>odel</a:t>
            </a:r>
            <a:r>
              <a:rPr lang="en-GB" sz="2800" dirty="0">
                <a:solidFill>
                  <a:schemeClr val="accent2"/>
                </a:solidFill>
              </a:rPr>
              <a:t> of polyarthritis (osteoarthritis and rheumatoid arthritis) widely used for preclinical tests, non</a:t>
            </a:r>
            <a:r>
              <a:rPr lang="en-GB" sz="2800" dirty="0">
                <a:solidFill>
                  <a:srgbClr val="FF0000"/>
                </a:solidFill>
              </a:rPr>
              <a:t>-</a:t>
            </a:r>
            <a:r>
              <a:rPr lang="en-GB" sz="2800" dirty="0">
                <a:solidFill>
                  <a:schemeClr val="accent2"/>
                </a:solidFill>
              </a:rPr>
              <a:t>animal CS </a:t>
            </a:r>
            <a:r>
              <a:rPr lang="en-US" sz="2800" dirty="0">
                <a:solidFill>
                  <a:schemeClr val="accent2"/>
                </a:solidFill>
              </a:rPr>
              <a:t>of fermentation origin </a:t>
            </a:r>
            <a:r>
              <a:rPr lang="en-GB" sz="2800" dirty="0">
                <a:solidFill>
                  <a:schemeClr val="accent2"/>
                </a:solidFill>
              </a:rPr>
              <a:t>was capable of significantly reducing the severity of arthritis along with oxidative stress, a consequence of chronic inflammatory processes occurring in AAR</a:t>
            </a:r>
            <a:r>
              <a:rPr lang="en-US" sz="2800" dirty="0">
                <a:solidFill>
                  <a:schemeClr val="accent2"/>
                </a:solidFill>
              </a:rPr>
              <a:t>. The higher dose of all administered CS (900 mg/kg) was significantly effective in decreasing the arthritic score. </a:t>
            </a:r>
            <a:endParaRPr lang="it-IT" sz="2800" dirty="0">
              <a:solidFill>
                <a:schemeClr val="accent2"/>
              </a:solidFill>
            </a:endParaRPr>
          </a:p>
        </p:txBody>
      </p:sp>
      <p:pic>
        <p:nvPicPr>
          <p:cNvPr id="136" name="Immagine 135" descr="Green alcool 90%.jpg"/>
          <p:cNvPicPr>
            <a:picLocks noChangeAspect="1"/>
          </p:cNvPicPr>
          <p:nvPr/>
        </p:nvPicPr>
        <p:blipFill>
          <a:blip r:embed="rId5" cstate="print"/>
          <a:stretch>
            <a:fillRect/>
          </a:stretch>
        </p:blipFill>
        <p:spPr>
          <a:xfrm>
            <a:off x="936353" y="27579364"/>
            <a:ext cx="4699657" cy="3168352"/>
          </a:xfrm>
          <a:prstGeom prst="rect">
            <a:avLst/>
          </a:prstGeom>
        </p:spPr>
      </p:pic>
      <p:sp>
        <p:nvSpPr>
          <p:cNvPr id="138" name="AutoShape 1429"/>
          <p:cNvSpPr>
            <a:spLocks noChangeArrowheads="1"/>
          </p:cNvSpPr>
          <p:nvPr/>
        </p:nvSpPr>
        <p:spPr bwMode="auto">
          <a:xfrm rot="16200000">
            <a:off x="6372958" y="28695488"/>
            <a:ext cx="720080" cy="1368152"/>
          </a:xfrm>
          <a:prstGeom prst="downArrow">
            <a:avLst>
              <a:gd name="adj1" fmla="val 50000"/>
              <a:gd name="adj2" fmla="val 100166"/>
            </a:avLst>
          </a:prstGeom>
          <a:solidFill>
            <a:srgbClr val="FFFF00"/>
          </a:solidFill>
          <a:ln w="9525">
            <a:solidFill>
              <a:schemeClr val="tx1"/>
            </a:solidFill>
            <a:miter lim="800000"/>
            <a:headEnd/>
            <a:tailEnd/>
          </a:ln>
          <a:effectLst/>
        </p:spPr>
        <p:txBody>
          <a:bodyPr wrap="none" anchor="ctr"/>
          <a:lstStyle/>
          <a:p>
            <a:endParaRPr lang="it-IT"/>
          </a:p>
        </p:txBody>
      </p:sp>
      <p:pic>
        <p:nvPicPr>
          <p:cNvPr id="139" name="Immagine 138" descr="Green alcool 60%.jpg"/>
          <p:cNvPicPr>
            <a:picLocks noChangeAspect="1"/>
          </p:cNvPicPr>
          <p:nvPr/>
        </p:nvPicPr>
        <p:blipFill>
          <a:blip r:embed="rId6" cstate="print"/>
          <a:stretch>
            <a:fillRect/>
          </a:stretch>
        </p:blipFill>
        <p:spPr>
          <a:xfrm>
            <a:off x="7849122" y="27651372"/>
            <a:ext cx="4699657" cy="3168352"/>
          </a:xfrm>
          <a:prstGeom prst="rect">
            <a:avLst/>
          </a:prstGeom>
        </p:spPr>
      </p:pic>
      <p:pic>
        <p:nvPicPr>
          <p:cNvPr id="140" name="Immagine 139" descr="Green alcool 30%.jpg"/>
          <p:cNvPicPr>
            <a:picLocks noChangeAspect="1"/>
          </p:cNvPicPr>
          <p:nvPr/>
        </p:nvPicPr>
        <p:blipFill>
          <a:blip r:embed="rId7" cstate="print"/>
          <a:stretch>
            <a:fillRect/>
          </a:stretch>
        </p:blipFill>
        <p:spPr>
          <a:xfrm>
            <a:off x="864346" y="31107756"/>
            <a:ext cx="4680520" cy="3155451"/>
          </a:xfrm>
          <a:prstGeom prst="rect">
            <a:avLst/>
          </a:prstGeom>
        </p:spPr>
      </p:pic>
      <p:pic>
        <p:nvPicPr>
          <p:cNvPr id="141" name="Immagine 140" descr="Green Idroglicerico.jpg"/>
          <p:cNvPicPr>
            <a:picLocks noChangeAspect="1"/>
          </p:cNvPicPr>
          <p:nvPr/>
        </p:nvPicPr>
        <p:blipFill>
          <a:blip r:embed="rId8" cstate="print"/>
          <a:stretch>
            <a:fillRect/>
          </a:stretch>
        </p:blipFill>
        <p:spPr>
          <a:xfrm>
            <a:off x="7849122" y="31179764"/>
            <a:ext cx="4752528" cy="3203996"/>
          </a:xfrm>
          <a:prstGeom prst="rect">
            <a:avLst/>
          </a:prstGeom>
        </p:spPr>
      </p:pic>
      <p:sp>
        <p:nvSpPr>
          <p:cNvPr id="142" name="AutoShape 1429"/>
          <p:cNvSpPr>
            <a:spLocks noChangeArrowheads="1"/>
          </p:cNvSpPr>
          <p:nvPr/>
        </p:nvSpPr>
        <p:spPr bwMode="auto">
          <a:xfrm rot="16200000">
            <a:off x="6444966" y="31935848"/>
            <a:ext cx="720080" cy="1368152"/>
          </a:xfrm>
          <a:prstGeom prst="downArrow">
            <a:avLst>
              <a:gd name="adj1" fmla="val 50000"/>
              <a:gd name="adj2" fmla="val 100166"/>
            </a:avLst>
          </a:prstGeom>
          <a:solidFill>
            <a:srgbClr val="FFFF00"/>
          </a:solidFill>
          <a:ln w="9525">
            <a:solidFill>
              <a:schemeClr val="tx1"/>
            </a:solidFill>
            <a:miter lim="800000"/>
            <a:headEnd/>
            <a:tailEnd/>
          </a:ln>
          <a:effectLst/>
        </p:spPr>
        <p:txBody>
          <a:bodyPr wrap="none" anchor="ctr"/>
          <a:lstStyle/>
          <a:p>
            <a:endParaRPr lang="it-IT"/>
          </a:p>
        </p:txBody>
      </p:sp>
      <p:sp>
        <p:nvSpPr>
          <p:cNvPr id="143" name="Rectangle 1384"/>
          <p:cNvSpPr>
            <a:spLocks noChangeArrowheads="1"/>
          </p:cNvSpPr>
          <p:nvPr/>
        </p:nvSpPr>
        <p:spPr bwMode="auto">
          <a:xfrm>
            <a:off x="432298" y="26427236"/>
            <a:ext cx="17283112" cy="11376025"/>
          </a:xfrm>
          <a:prstGeom prst="rect">
            <a:avLst/>
          </a:prstGeom>
          <a:solidFill>
            <a:schemeClr val="accent1"/>
          </a:solidFill>
          <a:ln w="9525">
            <a:solidFill>
              <a:srgbClr val="00FF00"/>
            </a:solidFill>
            <a:miter lim="800000"/>
            <a:headEnd/>
            <a:tailEnd/>
          </a:ln>
          <a:effectLst/>
        </p:spPr>
        <p:txBody>
          <a:bodyPr wrap="none" anchor="ctr"/>
          <a:lstStyle/>
          <a:p>
            <a:pPr algn="ctr" defTabSz="2755900"/>
            <a:endParaRPr lang="it-IT" sz="2000" b="1">
              <a:solidFill>
                <a:srgbClr val="FF0000"/>
              </a:solidFill>
            </a:endParaRPr>
          </a:p>
        </p:txBody>
      </p:sp>
      <p:sp>
        <p:nvSpPr>
          <p:cNvPr id="156" name="AutoShape 1350"/>
          <p:cNvSpPr>
            <a:spLocks noChangeArrowheads="1"/>
          </p:cNvSpPr>
          <p:nvPr/>
        </p:nvSpPr>
        <p:spPr bwMode="auto">
          <a:xfrm>
            <a:off x="23763288" y="26768595"/>
            <a:ext cx="7128792" cy="1224136"/>
          </a:xfrm>
          <a:prstGeom prst="star8">
            <a:avLst>
              <a:gd name="adj" fmla="val 38250"/>
            </a:avLst>
          </a:prstGeom>
          <a:solidFill>
            <a:srgbClr val="FFFF00"/>
          </a:solidFill>
          <a:ln w="9525">
            <a:solidFill>
              <a:srgbClr val="FF0000"/>
            </a:solidFill>
            <a:miter lim="800000"/>
            <a:headEnd/>
            <a:tailEnd/>
          </a:ln>
          <a:effectLst/>
        </p:spPr>
        <p:txBody>
          <a:bodyPr wrap="none" lIns="100584" tIns="50292" rIns="100584" bIns="50292" anchor="ctr"/>
          <a:lstStyle/>
          <a:p>
            <a:pPr algn="ctr" defTabSz="2755900"/>
            <a:endParaRPr lang="it-IT" sz="2800" b="1" dirty="0">
              <a:solidFill>
                <a:schemeClr val="accent2"/>
              </a:solidFill>
            </a:endParaRPr>
          </a:p>
          <a:p>
            <a:pPr algn="ctr" defTabSz="2755900"/>
            <a:r>
              <a:rPr lang="it-IT" sz="2800" b="1" dirty="0" err="1">
                <a:solidFill>
                  <a:schemeClr val="accent2"/>
                </a:solidFill>
              </a:rPr>
              <a:t>Results</a:t>
            </a:r>
            <a:r>
              <a:rPr lang="it-IT" sz="2800" b="1" dirty="0">
                <a:solidFill>
                  <a:schemeClr val="accent2"/>
                </a:solidFill>
              </a:rPr>
              <a:t> and </a:t>
            </a:r>
            <a:r>
              <a:rPr lang="it-IT" sz="2800" b="1">
                <a:solidFill>
                  <a:schemeClr val="accent2"/>
                </a:solidFill>
              </a:rPr>
              <a:t>Discussion</a:t>
            </a:r>
            <a:endParaRPr lang="it-IT" sz="2800" b="1" dirty="0">
              <a:solidFill>
                <a:schemeClr val="accent2"/>
              </a:solidFill>
            </a:endParaRPr>
          </a:p>
          <a:p>
            <a:pPr algn="ctr" defTabSz="2755900"/>
            <a:r>
              <a:rPr lang="it-IT" sz="2800" b="1" dirty="0">
                <a:solidFill>
                  <a:schemeClr val="accent2"/>
                </a:solidFill>
              </a:rPr>
              <a:t> </a:t>
            </a:r>
          </a:p>
        </p:txBody>
      </p:sp>
      <p:sp>
        <p:nvSpPr>
          <p:cNvPr id="65" name="AutoShape 1350">
            <a:extLst>
              <a:ext uri="{FF2B5EF4-FFF2-40B4-BE49-F238E27FC236}">
                <a16:creationId xmlns:a16="http://schemas.microsoft.com/office/drawing/2014/main" id="{503A6934-BC0D-4DBF-A707-3CB45B3F902F}"/>
              </a:ext>
            </a:extLst>
          </p:cNvPr>
          <p:cNvSpPr>
            <a:spLocks noChangeArrowheads="1"/>
          </p:cNvSpPr>
          <p:nvPr/>
        </p:nvSpPr>
        <p:spPr bwMode="auto">
          <a:xfrm>
            <a:off x="24729313" y="15029215"/>
            <a:ext cx="5616624" cy="865187"/>
          </a:xfrm>
          <a:prstGeom prst="star8">
            <a:avLst>
              <a:gd name="adj" fmla="val 38250"/>
            </a:avLst>
          </a:prstGeom>
          <a:solidFill>
            <a:srgbClr val="FFFF00"/>
          </a:solidFill>
          <a:ln w="9525">
            <a:solidFill>
              <a:srgbClr val="FF0000"/>
            </a:solidFill>
            <a:miter lim="800000"/>
            <a:headEnd/>
            <a:tailEnd/>
          </a:ln>
          <a:effectLst/>
        </p:spPr>
        <p:txBody>
          <a:bodyPr wrap="none" lIns="100584" tIns="50292" rIns="100584" bIns="50292" anchor="ctr"/>
          <a:lstStyle/>
          <a:p>
            <a:pPr algn="ctr" defTabSz="2755900"/>
            <a:r>
              <a:rPr lang="it-IT" sz="2800" b="1" dirty="0">
                <a:solidFill>
                  <a:schemeClr val="accent2"/>
                </a:solidFill>
              </a:rPr>
              <a:t>Analytical Evaluation</a:t>
            </a:r>
          </a:p>
        </p:txBody>
      </p:sp>
      <p:sp>
        <p:nvSpPr>
          <p:cNvPr id="68" name="AutoShape 1350">
            <a:extLst>
              <a:ext uri="{FF2B5EF4-FFF2-40B4-BE49-F238E27FC236}">
                <a16:creationId xmlns:a16="http://schemas.microsoft.com/office/drawing/2014/main" id="{E601E3D2-14A8-4D93-9905-87DBBF7ECE1A}"/>
              </a:ext>
            </a:extLst>
          </p:cNvPr>
          <p:cNvSpPr>
            <a:spLocks noChangeArrowheads="1"/>
          </p:cNvSpPr>
          <p:nvPr/>
        </p:nvSpPr>
        <p:spPr bwMode="auto">
          <a:xfrm>
            <a:off x="6070259" y="26644775"/>
            <a:ext cx="5616624" cy="865187"/>
          </a:xfrm>
          <a:prstGeom prst="star8">
            <a:avLst>
              <a:gd name="adj" fmla="val 38250"/>
            </a:avLst>
          </a:prstGeom>
          <a:solidFill>
            <a:srgbClr val="FFFF00"/>
          </a:solidFill>
          <a:ln w="9525">
            <a:solidFill>
              <a:srgbClr val="FF0000"/>
            </a:solidFill>
            <a:miter lim="800000"/>
            <a:headEnd/>
            <a:tailEnd/>
          </a:ln>
          <a:effectLst/>
        </p:spPr>
        <p:txBody>
          <a:bodyPr wrap="none" lIns="100584" tIns="50292" rIns="100584" bIns="50292" anchor="ctr"/>
          <a:lstStyle/>
          <a:p>
            <a:pPr algn="ctr" defTabSz="2755900"/>
            <a:r>
              <a:rPr lang="it-IT" sz="2800" b="1" dirty="0">
                <a:solidFill>
                  <a:schemeClr val="accent2"/>
                </a:solidFill>
              </a:rPr>
              <a:t>Analytical Evaluation</a:t>
            </a:r>
          </a:p>
        </p:txBody>
      </p:sp>
      <p:sp>
        <p:nvSpPr>
          <p:cNvPr id="69" name="Text Box 1327">
            <a:extLst>
              <a:ext uri="{FF2B5EF4-FFF2-40B4-BE49-F238E27FC236}">
                <a16:creationId xmlns:a16="http://schemas.microsoft.com/office/drawing/2014/main" id="{AB0C1B8C-8A91-4BC6-81A9-67B294BC8722}"/>
              </a:ext>
            </a:extLst>
          </p:cNvPr>
          <p:cNvSpPr txBox="1">
            <a:spLocks noChangeArrowheads="1"/>
          </p:cNvSpPr>
          <p:nvPr/>
        </p:nvSpPr>
        <p:spPr bwMode="auto">
          <a:xfrm>
            <a:off x="19046962" y="28298996"/>
            <a:ext cx="16056592" cy="8719310"/>
          </a:xfrm>
          <a:prstGeom prst="rect">
            <a:avLst/>
          </a:prstGeom>
          <a:noFill/>
          <a:ln w="19050">
            <a:solidFill>
              <a:srgbClr val="FF0000"/>
            </a:solidFill>
            <a:miter lim="800000"/>
            <a:headEnd/>
            <a:tailEnd/>
          </a:ln>
          <a:effectLst/>
        </p:spPr>
        <p:txBody>
          <a:bodyPr wrap="square" lIns="100584" tIns="50292" rIns="100584" bIns="50292">
            <a:spAutoFit/>
          </a:bodyPr>
          <a:lstStyle/>
          <a:p>
            <a:pPr algn="just"/>
            <a:r>
              <a:rPr lang="en-US" sz="2800" dirty="0"/>
              <a:t>Propolis is largely used in drinks and foods in form of liquids, </a:t>
            </a:r>
            <a:r>
              <a:rPr lang="en-US" sz="2800" dirty="0" err="1"/>
              <a:t>effervescient</a:t>
            </a:r>
            <a:r>
              <a:rPr lang="en-US" sz="2800" dirty="0"/>
              <a:t>, tablets, pills and others as ingredient in many dietary supplements and nutraceuticals for human nutrition to prevent diseases and improve health. In fact, propolis is used alone or in combination with other natural products not only as a nutraceutical supplement but also as a natural antioxidant in food and related products. Nutraceuticals in particular have emerged in these last years as a major consumer-driven trend capable of preventing diseases, delay aging, and enhance well-being and performance. As it is evident, scientific information on composition, structure and biological activity of nutraceuticals is very important for the advancement of their knowledge. As a consequence, considering the well-known propolis properties and its huge fields of application, there is an increased interest in its activities and composition in the food and nutraceutical products. </a:t>
            </a:r>
            <a:endParaRPr lang="it-IT" sz="2800" dirty="0"/>
          </a:p>
          <a:p>
            <a:pPr algn="just"/>
            <a:r>
              <a:rPr lang="it-IT" sz="2800" dirty="0" err="1"/>
              <a:t>All</a:t>
            </a:r>
            <a:r>
              <a:rPr lang="it-IT" sz="2800" dirty="0"/>
              <a:t> the </a:t>
            </a:r>
            <a:r>
              <a:rPr lang="it-IT" sz="2800" dirty="0" err="1"/>
              <a:t>preparations</a:t>
            </a:r>
            <a:r>
              <a:rPr lang="it-IT" sz="2800" dirty="0"/>
              <a:t> </a:t>
            </a:r>
            <a:r>
              <a:rPr lang="it-IT" sz="2800" dirty="0" err="1"/>
              <a:t>showed</a:t>
            </a:r>
            <a:r>
              <a:rPr lang="it-IT" sz="2800" dirty="0"/>
              <a:t> a </a:t>
            </a:r>
            <a:r>
              <a:rPr lang="it-IT" sz="2800" dirty="0" err="1"/>
              <a:t>quite</a:t>
            </a:r>
            <a:r>
              <a:rPr lang="it-IT" sz="2800" dirty="0"/>
              <a:t> </a:t>
            </a:r>
            <a:r>
              <a:rPr lang="it-IT" sz="2800" dirty="0" err="1"/>
              <a:t>similar</a:t>
            </a:r>
            <a:r>
              <a:rPr lang="it-IT" sz="2800" dirty="0"/>
              <a:t> </a:t>
            </a:r>
            <a:r>
              <a:rPr lang="it-IT" sz="2800" dirty="0" err="1"/>
              <a:t>polyphenol</a:t>
            </a:r>
            <a:r>
              <a:rPr lang="it-IT" sz="2800" dirty="0"/>
              <a:t> </a:t>
            </a:r>
            <a:r>
              <a:rPr lang="it-IT" sz="2800" dirty="0" err="1"/>
              <a:t>composition</a:t>
            </a:r>
            <a:r>
              <a:rPr lang="it-IT" sz="2800" dirty="0"/>
              <a:t> and </a:t>
            </a:r>
            <a:r>
              <a:rPr lang="it-IT" sz="2800" dirty="0" err="1"/>
              <a:t>comparable</a:t>
            </a:r>
            <a:r>
              <a:rPr lang="it-IT" sz="2800" dirty="0"/>
              <a:t> </a:t>
            </a:r>
            <a:r>
              <a:rPr lang="it-IT" sz="2800" dirty="0" err="1"/>
              <a:t>percentage</a:t>
            </a:r>
            <a:r>
              <a:rPr lang="it-IT" sz="2800" dirty="0"/>
              <a:t> </a:t>
            </a:r>
            <a:r>
              <a:rPr lang="it-IT" sz="2800" dirty="0" err="1"/>
              <a:t>even</a:t>
            </a:r>
            <a:r>
              <a:rPr lang="it-IT" sz="2800" dirty="0"/>
              <a:t> </a:t>
            </a:r>
            <a:r>
              <a:rPr lang="it-IT" sz="2800" dirty="0" err="1"/>
              <a:t>if</a:t>
            </a:r>
            <a:r>
              <a:rPr lang="it-IT" sz="2800" dirty="0"/>
              <a:t> ESIT12 </a:t>
            </a:r>
            <a:r>
              <a:rPr lang="it-IT" sz="2800" dirty="0" err="1"/>
              <a:t>was</a:t>
            </a:r>
            <a:r>
              <a:rPr lang="it-IT" sz="2800" dirty="0"/>
              <a:t> </a:t>
            </a:r>
            <a:r>
              <a:rPr lang="it-IT" sz="2800" dirty="0" err="1"/>
              <a:t>found</a:t>
            </a:r>
            <a:r>
              <a:rPr lang="it-IT" sz="2800" dirty="0"/>
              <a:t> to be </a:t>
            </a:r>
            <a:r>
              <a:rPr lang="it-IT" sz="2800" dirty="0" err="1"/>
              <a:t>richer</a:t>
            </a:r>
            <a:r>
              <a:rPr lang="it-IT" sz="2800" dirty="0"/>
              <a:t> in </a:t>
            </a:r>
            <a:r>
              <a:rPr lang="it-IT" sz="2800" dirty="0" err="1"/>
              <a:t>phenolic</a:t>
            </a:r>
            <a:r>
              <a:rPr lang="it-IT" sz="2800" dirty="0"/>
              <a:t> </a:t>
            </a:r>
            <a:r>
              <a:rPr lang="it-IT" sz="2800" dirty="0" err="1"/>
              <a:t>acids</a:t>
            </a:r>
            <a:r>
              <a:rPr lang="it-IT" sz="2800" dirty="0"/>
              <a:t> (</a:t>
            </a:r>
            <a:r>
              <a:rPr lang="it-IT" sz="2800" dirty="0" err="1"/>
              <a:t>caffeic</a:t>
            </a:r>
            <a:r>
              <a:rPr lang="it-IT" sz="2800" dirty="0"/>
              <a:t>, </a:t>
            </a:r>
            <a:r>
              <a:rPr lang="it-IT" sz="2800" dirty="0" err="1"/>
              <a:t>coumaric</a:t>
            </a:r>
            <a:r>
              <a:rPr lang="it-IT" sz="2800" dirty="0"/>
              <a:t>, </a:t>
            </a:r>
            <a:r>
              <a:rPr lang="it-IT" sz="2800" dirty="0" err="1"/>
              <a:t>ferulic</a:t>
            </a:r>
            <a:r>
              <a:rPr lang="it-IT" sz="2800" dirty="0"/>
              <a:t> and </a:t>
            </a:r>
            <a:r>
              <a:rPr lang="it-IT" sz="2800" dirty="0" err="1"/>
              <a:t>isoferulic</a:t>
            </a:r>
            <a:r>
              <a:rPr lang="it-IT" sz="2800" dirty="0"/>
              <a:t>). </a:t>
            </a:r>
            <a:r>
              <a:rPr lang="it-IT" sz="2800" dirty="0" err="1"/>
              <a:t>Overall</a:t>
            </a:r>
            <a:r>
              <a:rPr lang="it-IT" sz="2800" dirty="0"/>
              <a:t>, </a:t>
            </a:r>
            <a:r>
              <a:rPr lang="it-IT" sz="2800" dirty="0" err="1"/>
              <a:t>flavones</a:t>
            </a:r>
            <a:r>
              <a:rPr lang="it-IT" sz="2800" dirty="0"/>
              <a:t> and </a:t>
            </a:r>
            <a:r>
              <a:rPr lang="it-IT" sz="2800" dirty="0" err="1"/>
              <a:t>flavonols</a:t>
            </a:r>
            <a:r>
              <a:rPr lang="it-IT" sz="2800" dirty="0"/>
              <a:t> </a:t>
            </a:r>
            <a:r>
              <a:rPr lang="it-IT" sz="2800" dirty="0" err="1"/>
              <a:t>ranged</a:t>
            </a:r>
            <a:r>
              <a:rPr lang="it-IT" sz="2800" dirty="0"/>
              <a:t> from ~20% up to ~36% in the </a:t>
            </a:r>
            <a:r>
              <a:rPr lang="it-IT" sz="2800" dirty="0" err="1"/>
              <a:t>glyceric</a:t>
            </a:r>
            <a:r>
              <a:rPr lang="it-IT" sz="2800" dirty="0"/>
              <a:t> </a:t>
            </a:r>
            <a:r>
              <a:rPr lang="it-IT" sz="2800" dirty="0" err="1"/>
              <a:t>extract</a:t>
            </a:r>
            <a:r>
              <a:rPr lang="it-IT" sz="2800" dirty="0"/>
              <a:t> </a:t>
            </a:r>
            <a:r>
              <a:rPr lang="it-IT" sz="2800" dirty="0" err="1"/>
              <a:t>while</a:t>
            </a:r>
            <a:r>
              <a:rPr lang="it-IT" sz="2800" dirty="0"/>
              <a:t> </a:t>
            </a:r>
            <a:r>
              <a:rPr lang="it-IT" sz="2800" dirty="0" err="1"/>
              <a:t>flavanones</a:t>
            </a:r>
            <a:r>
              <a:rPr lang="it-IT" sz="2800" dirty="0"/>
              <a:t> and </a:t>
            </a:r>
            <a:r>
              <a:rPr lang="it-IT" sz="2800" dirty="0" err="1"/>
              <a:t>diidroflavonols</a:t>
            </a:r>
            <a:r>
              <a:rPr lang="it-IT" sz="2800" dirty="0"/>
              <a:t> </a:t>
            </a:r>
            <a:r>
              <a:rPr lang="it-IT" sz="2800" dirty="0" err="1"/>
              <a:t>were</a:t>
            </a:r>
            <a:r>
              <a:rPr lang="it-IT" sz="2800" dirty="0"/>
              <a:t> </a:t>
            </a:r>
            <a:r>
              <a:rPr lang="it-IT" sz="2800" dirty="0" err="1"/>
              <a:t>between</a:t>
            </a:r>
            <a:r>
              <a:rPr lang="it-IT" sz="2800" dirty="0"/>
              <a:t> ~28% and ~41%. </a:t>
            </a:r>
            <a:r>
              <a:rPr lang="it-IT" sz="2800" dirty="0" err="1"/>
              <a:t>Besides</a:t>
            </a:r>
            <a:r>
              <a:rPr lang="it-IT" sz="2800" dirty="0"/>
              <a:t> </a:t>
            </a:r>
            <a:r>
              <a:rPr lang="it-IT" sz="2800" dirty="0" err="1"/>
              <a:t>their</a:t>
            </a:r>
            <a:r>
              <a:rPr lang="it-IT" sz="2800" dirty="0"/>
              <a:t> </a:t>
            </a:r>
            <a:r>
              <a:rPr lang="it-IT" sz="2800" dirty="0" err="1"/>
              <a:t>quite</a:t>
            </a:r>
            <a:r>
              <a:rPr lang="it-IT" sz="2800" dirty="0"/>
              <a:t> </a:t>
            </a:r>
            <a:r>
              <a:rPr lang="it-IT" sz="2800" dirty="0" err="1"/>
              <a:t>similar</a:t>
            </a:r>
            <a:r>
              <a:rPr lang="it-IT" sz="2800" dirty="0"/>
              <a:t> </a:t>
            </a:r>
            <a:r>
              <a:rPr lang="it-IT" sz="2800" dirty="0" err="1"/>
              <a:t>composition</a:t>
            </a:r>
            <a:r>
              <a:rPr lang="it-IT" sz="2800" dirty="0"/>
              <a:t>, </a:t>
            </a:r>
            <a:r>
              <a:rPr lang="it-IT" sz="2800" dirty="0" err="1"/>
              <a:t>glycolic</a:t>
            </a:r>
            <a:r>
              <a:rPr lang="it-IT" sz="2800" dirty="0"/>
              <a:t> and </a:t>
            </a:r>
            <a:r>
              <a:rPr lang="it-IT" sz="2800" dirty="0" err="1"/>
              <a:t>hydroalcoholic</a:t>
            </a:r>
            <a:r>
              <a:rPr lang="it-IT" sz="2800" dirty="0"/>
              <a:t> </a:t>
            </a:r>
            <a:r>
              <a:rPr lang="it-IT" sz="2800" dirty="0" err="1"/>
              <a:t>extracts</a:t>
            </a:r>
            <a:r>
              <a:rPr lang="it-IT" sz="2800" dirty="0"/>
              <a:t> </a:t>
            </a:r>
            <a:r>
              <a:rPr lang="it-IT" sz="2800" dirty="0" err="1"/>
              <a:t>were</a:t>
            </a:r>
            <a:r>
              <a:rPr lang="it-IT" sz="2800" dirty="0"/>
              <a:t> </a:t>
            </a:r>
            <a:r>
              <a:rPr lang="it-IT" sz="2800" dirty="0" err="1"/>
              <a:t>found</a:t>
            </a:r>
            <a:r>
              <a:rPr lang="it-IT" sz="2800" dirty="0"/>
              <a:t> </a:t>
            </a:r>
            <a:r>
              <a:rPr lang="it-IT" sz="2800" dirty="0" err="1"/>
              <a:t>richer</a:t>
            </a:r>
            <a:r>
              <a:rPr lang="it-IT" sz="2800" dirty="0"/>
              <a:t> in the </a:t>
            </a:r>
            <a:r>
              <a:rPr lang="it-IT" sz="2800" dirty="0" err="1"/>
              <a:t>total</a:t>
            </a:r>
            <a:r>
              <a:rPr lang="it-IT" sz="2800" dirty="0"/>
              <a:t> </a:t>
            </a:r>
            <a:r>
              <a:rPr lang="it-IT" sz="2800" dirty="0" err="1"/>
              <a:t>polyphenols</a:t>
            </a:r>
            <a:r>
              <a:rPr lang="it-IT" sz="2800" dirty="0"/>
              <a:t> </a:t>
            </a:r>
            <a:r>
              <a:rPr lang="it-IT" sz="2800" dirty="0" err="1"/>
              <a:t>content</a:t>
            </a:r>
            <a:r>
              <a:rPr lang="it-IT" sz="2800" dirty="0"/>
              <a:t>. </a:t>
            </a:r>
            <a:r>
              <a:rPr lang="it-IT" sz="2800" dirty="0" err="1"/>
              <a:t>When</a:t>
            </a:r>
            <a:r>
              <a:rPr lang="it-IT" sz="2800" dirty="0"/>
              <a:t> the </a:t>
            </a:r>
            <a:r>
              <a:rPr lang="it-IT" sz="2800" dirty="0" err="1"/>
              <a:t>antioxidant</a:t>
            </a:r>
            <a:r>
              <a:rPr lang="it-IT" sz="2800" dirty="0"/>
              <a:t> </a:t>
            </a:r>
            <a:r>
              <a:rPr lang="it-IT" sz="2800" dirty="0" err="1"/>
              <a:t>properties</a:t>
            </a:r>
            <a:r>
              <a:rPr lang="it-IT" sz="2800" dirty="0"/>
              <a:t> </a:t>
            </a:r>
            <a:r>
              <a:rPr lang="it-IT" sz="2800" dirty="0" err="1"/>
              <a:t>were</a:t>
            </a:r>
            <a:r>
              <a:rPr lang="it-IT" sz="2800" dirty="0"/>
              <a:t> </a:t>
            </a:r>
            <a:r>
              <a:rPr lang="it-IT" sz="2800" dirty="0" err="1"/>
              <a:t>determined</a:t>
            </a:r>
            <a:r>
              <a:rPr lang="it-IT" sz="2800" dirty="0"/>
              <a:t> for the </a:t>
            </a:r>
            <a:r>
              <a:rPr lang="it-IT" sz="2800" dirty="0" err="1"/>
              <a:t>four</a:t>
            </a:r>
            <a:r>
              <a:rPr lang="it-IT" sz="2800" dirty="0"/>
              <a:t> </a:t>
            </a:r>
            <a:r>
              <a:rPr lang="it-IT" sz="2800" dirty="0" err="1"/>
              <a:t>preparations</a:t>
            </a:r>
            <a:r>
              <a:rPr lang="it-IT" sz="2800" dirty="0"/>
              <a:t>, the </a:t>
            </a:r>
            <a:r>
              <a:rPr lang="it-IT" sz="2800" dirty="0" err="1"/>
              <a:t>activity</a:t>
            </a:r>
            <a:r>
              <a:rPr lang="it-IT" sz="2800" dirty="0"/>
              <a:t> </a:t>
            </a:r>
            <a:r>
              <a:rPr lang="it-IT" sz="2800" dirty="0" err="1"/>
              <a:t>was</a:t>
            </a:r>
            <a:r>
              <a:rPr lang="it-IT" sz="2800" dirty="0"/>
              <a:t> </a:t>
            </a:r>
            <a:r>
              <a:rPr lang="it-IT" sz="2800" dirty="0" err="1"/>
              <a:t>similar</a:t>
            </a:r>
            <a:r>
              <a:rPr lang="it-IT" sz="2800" dirty="0"/>
              <a:t> </a:t>
            </a:r>
            <a:r>
              <a:rPr lang="it-IT" sz="2800" dirty="0" err="1"/>
              <a:t>among</a:t>
            </a:r>
            <a:r>
              <a:rPr lang="it-IT" sz="2800" dirty="0"/>
              <a:t> </a:t>
            </a:r>
            <a:r>
              <a:rPr lang="it-IT" sz="2800" dirty="0" err="1"/>
              <a:t>them</a:t>
            </a:r>
            <a:r>
              <a:rPr lang="it-IT" sz="2800" dirty="0"/>
              <a:t>, </a:t>
            </a:r>
            <a:r>
              <a:rPr lang="it-IT" sz="2800" dirty="0" err="1"/>
              <a:t>thus</a:t>
            </a:r>
            <a:r>
              <a:rPr lang="it-IT" sz="2800" dirty="0"/>
              <a:t> </a:t>
            </a:r>
            <a:r>
              <a:rPr lang="it-IT" sz="2800" dirty="0" err="1"/>
              <a:t>revealing</a:t>
            </a:r>
            <a:r>
              <a:rPr lang="it-IT" sz="2800" dirty="0"/>
              <a:t> </a:t>
            </a:r>
            <a:r>
              <a:rPr lang="it-IT" sz="2800" dirty="0" err="1"/>
              <a:t>that</a:t>
            </a:r>
            <a:r>
              <a:rPr lang="it-IT" sz="2800" dirty="0"/>
              <a:t> </a:t>
            </a:r>
            <a:r>
              <a:rPr lang="it-IT" sz="2800" dirty="0" err="1"/>
              <a:t>it</a:t>
            </a:r>
            <a:r>
              <a:rPr lang="it-IT" sz="2800" dirty="0"/>
              <a:t> </a:t>
            </a:r>
            <a:r>
              <a:rPr lang="it-IT" sz="2800" dirty="0" err="1"/>
              <a:t>is</a:t>
            </a:r>
            <a:r>
              <a:rPr lang="it-IT" sz="2800" dirty="0"/>
              <a:t> </a:t>
            </a:r>
            <a:r>
              <a:rPr lang="it-IT" sz="2800" dirty="0" err="1"/>
              <a:t>strictly</a:t>
            </a:r>
            <a:r>
              <a:rPr lang="it-IT" sz="2800" dirty="0"/>
              <a:t> </a:t>
            </a:r>
            <a:r>
              <a:rPr lang="it-IT" sz="2800" dirty="0" err="1"/>
              <a:t>related</a:t>
            </a:r>
            <a:r>
              <a:rPr lang="it-IT" sz="2800" dirty="0"/>
              <a:t> to the </a:t>
            </a:r>
            <a:r>
              <a:rPr lang="it-IT" sz="2800" dirty="0" err="1"/>
              <a:t>polyphenols</a:t>
            </a:r>
            <a:r>
              <a:rPr lang="it-IT" sz="2800" dirty="0"/>
              <a:t> </a:t>
            </a:r>
            <a:r>
              <a:rPr lang="it-IT" sz="2800" dirty="0" err="1"/>
              <a:t>content</a:t>
            </a:r>
            <a:r>
              <a:rPr lang="it-IT" sz="2800" dirty="0"/>
              <a:t> for </a:t>
            </a:r>
            <a:r>
              <a:rPr lang="it-IT" sz="2800" dirty="0" err="1"/>
              <a:t>propolis</a:t>
            </a:r>
            <a:r>
              <a:rPr lang="it-IT" sz="2800" dirty="0"/>
              <a:t> products </a:t>
            </a:r>
            <a:r>
              <a:rPr lang="it-IT" sz="2800" dirty="0" err="1"/>
              <a:t>whose</a:t>
            </a:r>
            <a:r>
              <a:rPr lang="it-IT" sz="2800" dirty="0"/>
              <a:t> </a:t>
            </a:r>
            <a:r>
              <a:rPr lang="it-IT" sz="2800" dirty="0" err="1"/>
              <a:t>composition</a:t>
            </a:r>
            <a:r>
              <a:rPr lang="it-IT" sz="2800" dirty="0"/>
              <a:t> </a:t>
            </a:r>
            <a:r>
              <a:rPr lang="it-IT" sz="2800" dirty="0" err="1"/>
              <a:t>is</a:t>
            </a:r>
            <a:r>
              <a:rPr lang="it-IT" sz="2800" dirty="0"/>
              <a:t> </a:t>
            </a:r>
            <a:r>
              <a:rPr lang="it-IT" sz="2800" dirty="0" err="1"/>
              <a:t>quite</a:t>
            </a:r>
            <a:r>
              <a:rPr lang="it-IT" sz="2800" dirty="0"/>
              <a:t> </a:t>
            </a:r>
            <a:r>
              <a:rPr lang="it-IT" sz="2800" dirty="0" err="1"/>
              <a:t>comparable</a:t>
            </a:r>
            <a:r>
              <a:rPr lang="it-IT" sz="2800" dirty="0"/>
              <a:t>. To date, </a:t>
            </a:r>
            <a:r>
              <a:rPr lang="it-IT" sz="2800" dirty="0" err="1"/>
              <a:t>very</a:t>
            </a:r>
            <a:r>
              <a:rPr lang="it-IT" sz="2800" dirty="0"/>
              <a:t> </a:t>
            </a:r>
            <a:r>
              <a:rPr lang="it-IT" sz="2800" dirty="0" err="1"/>
              <a:t>few</a:t>
            </a:r>
            <a:r>
              <a:rPr lang="it-IT" sz="2800" dirty="0"/>
              <a:t> data are </a:t>
            </a:r>
            <a:r>
              <a:rPr lang="it-IT" sz="2800" dirty="0" err="1"/>
              <a:t>available</a:t>
            </a:r>
            <a:r>
              <a:rPr lang="it-IT" sz="2800" dirty="0"/>
              <a:t> on </a:t>
            </a:r>
            <a:r>
              <a:rPr lang="it-IT" sz="2800" dirty="0" err="1"/>
              <a:t>propolis</a:t>
            </a:r>
            <a:r>
              <a:rPr lang="it-IT" sz="2800" dirty="0"/>
              <a:t> </a:t>
            </a:r>
            <a:r>
              <a:rPr lang="it-IT" sz="2800" dirty="0" err="1"/>
              <a:t>composition</a:t>
            </a:r>
            <a:r>
              <a:rPr lang="it-IT" sz="2800" dirty="0"/>
              <a:t> in </a:t>
            </a:r>
            <a:r>
              <a:rPr lang="it-IT" sz="2800" dirty="0" err="1"/>
              <a:t>glyceric</a:t>
            </a:r>
            <a:r>
              <a:rPr lang="it-IT" sz="2800" dirty="0"/>
              <a:t> and </a:t>
            </a:r>
            <a:r>
              <a:rPr lang="it-IT" sz="2800" dirty="0" err="1"/>
              <a:t>glycolic</a:t>
            </a:r>
            <a:r>
              <a:rPr lang="it-IT" sz="2800" dirty="0"/>
              <a:t> </a:t>
            </a:r>
            <a:r>
              <a:rPr lang="it-IT" sz="2800" dirty="0" err="1"/>
              <a:t>extracts</a:t>
            </a:r>
            <a:r>
              <a:rPr lang="it-IT" sz="2800" dirty="0"/>
              <a:t> and information </a:t>
            </a:r>
            <a:r>
              <a:rPr lang="it-IT" sz="2800" dirty="0" err="1"/>
              <a:t>has</a:t>
            </a:r>
            <a:r>
              <a:rPr lang="it-IT" sz="2800" dirty="0"/>
              <a:t> </a:t>
            </a:r>
            <a:r>
              <a:rPr lang="it-IT" sz="2800" dirty="0" err="1"/>
              <a:t>ever</a:t>
            </a:r>
            <a:r>
              <a:rPr lang="it-IT" sz="2800" dirty="0"/>
              <a:t> </a:t>
            </a:r>
            <a:r>
              <a:rPr lang="it-IT" sz="2800" dirty="0" err="1"/>
              <a:t>been</a:t>
            </a:r>
            <a:r>
              <a:rPr lang="it-IT" sz="2800" dirty="0"/>
              <a:t> </a:t>
            </a:r>
            <a:r>
              <a:rPr lang="it-IT" sz="2800" dirty="0" err="1"/>
              <a:t>published</a:t>
            </a:r>
            <a:r>
              <a:rPr lang="it-IT" sz="2800" dirty="0"/>
              <a:t> on </a:t>
            </a:r>
            <a:r>
              <a:rPr lang="it-IT" sz="2800" dirty="0" err="1"/>
              <a:t>propolis</a:t>
            </a:r>
            <a:r>
              <a:rPr lang="it-IT" sz="2800" dirty="0"/>
              <a:t> in </a:t>
            </a:r>
            <a:r>
              <a:rPr lang="it-IT" sz="2800" dirty="0" err="1"/>
              <a:t>oil</a:t>
            </a:r>
            <a:r>
              <a:rPr lang="it-IT" sz="2800" dirty="0"/>
              <a:t>. </a:t>
            </a:r>
          </a:p>
        </p:txBody>
      </p:sp>
      <p:sp>
        <p:nvSpPr>
          <p:cNvPr id="39" name="CasellaDiTesto 38"/>
          <p:cNvSpPr txBox="1"/>
          <p:nvPr/>
        </p:nvSpPr>
        <p:spPr>
          <a:xfrm>
            <a:off x="576314" y="40036748"/>
            <a:ext cx="6984776" cy="2785378"/>
          </a:xfrm>
          <a:prstGeom prst="rect">
            <a:avLst/>
          </a:prstGeom>
          <a:solidFill>
            <a:schemeClr val="bg1"/>
          </a:solidFill>
        </p:spPr>
        <p:txBody>
          <a:bodyPr wrap="square" rtlCol="0">
            <a:spAutoFit/>
          </a:bodyPr>
          <a:lstStyle/>
          <a:p>
            <a:r>
              <a:rPr lang="it-IT" sz="3200" dirty="0" err="1"/>
              <a:t>Declaration</a:t>
            </a:r>
            <a:r>
              <a:rPr lang="it-IT" sz="3200" dirty="0"/>
              <a:t> </a:t>
            </a:r>
            <a:r>
              <a:rPr lang="it-IT" sz="3200" dirty="0" err="1"/>
              <a:t>of</a:t>
            </a:r>
            <a:r>
              <a:rPr lang="it-IT" sz="3200" dirty="0"/>
              <a:t> </a:t>
            </a:r>
            <a:r>
              <a:rPr lang="it-IT" sz="3200" dirty="0" err="1"/>
              <a:t>conflict</a:t>
            </a:r>
            <a:r>
              <a:rPr lang="it-IT" sz="3200" dirty="0"/>
              <a:t> </a:t>
            </a:r>
            <a:r>
              <a:rPr lang="it-IT" sz="3200" dirty="0" err="1"/>
              <a:t>of</a:t>
            </a:r>
            <a:r>
              <a:rPr lang="it-IT" sz="3200" dirty="0"/>
              <a:t> interest: the </a:t>
            </a:r>
            <a:r>
              <a:rPr lang="it-IT" sz="3200" dirty="0" err="1"/>
              <a:t>authors</a:t>
            </a:r>
            <a:r>
              <a:rPr lang="it-IT" sz="3200" dirty="0"/>
              <a:t> </a:t>
            </a:r>
            <a:r>
              <a:rPr lang="it-IT" sz="3200" dirty="0" err="1"/>
              <a:t>certify</a:t>
            </a:r>
            <a:r>
              <a:rPr lang="it-IT" sz="3200" dirty="0"/>
              <a:t> </a:t>
            </a:r>
            <a:r>
              <a:rPr lang="it-IT" sz="3200" dirty="0" err="1"/>
              <a:t>that</a:t>
            </a:r>
            <a:r>
              <a:rPr lang="it-IT" sz="3200" dirty="0"/>
              <a:t> </a:t>
            </a:r>
            <a:r>
              <a:rPr lang="it-IT" sz="3200" dirty="0" err="1"/>
              <a:t>there</a:t>
            </a:r>
            <a:r>
              <a:rPr lang="it-IT" sz="3200" dirty="0"/>
              <a:t> </a:t>
            </a:r>
            <a:r>
              <a:rPr lang="it-IT" sz="3200" dirty="0" err="1"/>
              <a:t>is</a:t>
            </a:r>
            <a:r>
              <a:rPr lang="it-IT" sz="3200" dirty="0"/>
              <a:t> no </a:t>
            </a:r>
            <a:r>
              <a:rPr lang="it-IT" sz="3200" dirty="0" err="1"/>
              <a:t>conflict</a:t>
            </a:r>
            <a:r>
              <a:rPr lang="it-IT" sz="3200" dirty="0"/>
              <a:t> </a:t>
            </a:r>
            <a:r>
              <a:rPr lang="it-IT" sz="3200" dirty="0" err="1"/>
              <a:t>of</a:t>
            </a:r>
            <a:r>
              <a:rPr lang="it-IT" sz="3200" dirty="0"/>
              <a:t> interest </a:t>
            </a:r>
            <a:r>
              <a:rPr lang="it-IT" sz="3200" dirty="0" err="1"/>
              <a:t>with</a:t>
            </a:r>
            <a:r>
              <a:rPr lang="it-IT" sz="3200" dirty="0"/>
              <a:t> </a:t>
            </a:r>
            <a:r>
              <a:rPr lang="it-IT" sz="3200" dirty="0" err="1"/>
              <a:t>any</a:t>
            </a:r>
            <a:r>
              <a:rPr lang="it-IT" sz="3200" dirty="0"/>
              <a:t> </a:t>
            </a:r>
            <a:r>
              <a:rPr lang="it-IT" sz="3200" dirty="0" err="1"/>
              <a:t>financial</a:t>
            </a:r>
            <a:r>
              <a:rPr lang="it-IT" sz="3200" dirty="0"/>
              <a:t> </a:t>
            </a:r>
            <a:r>
              <a:rPr lang="it-IT" sz="3200" dirty="0" err="1"/>
              <a:t>organization</a:t>
            </a:r>
            <a:r>
              <a:rPr lang="it-IT" sz="3200" dirty="0"/>
              <a:t> </a:t>
            </a:r>
            <a:r>
              <a:rPr lang="it-IT" sz="3200" dirty="0" err="1"/>
              <a:t>regarding</a:t>
            </a:r>
            <a:r>
              <a:rPr lang="it-IT" sz="3200" dirty="0"/>
              <a:t> the material </a:t>
            </a:r>
            <a:r>
              <a:rPr lang="it-IT" sz="3200" dirty="0" err="1"/>
              <a:t>discussed</a:t>
            </a:r>
            <a:r>
              <a:rPr lang="it-IT" sz="3200" dirty="0"/>
              <a:t> in the </a:t>
            </a:r>
            <a:r>
              <a:rPr lang="it-IT" sz="3200" dirty="0" err="1"/>
              <a:t>manuscript</a:t>
            </a:r>
            <a:r>
              <a:rPr lang="it-IT" sz="3200" dirty="0"/>
              <a:t>.</a:t>
            </a:r>
          </a:p>
          <a:p>
            <a:endParaRPr lang="it-IT" dirty="0"/>
          </a:p>
        </p:txBody>
      </p:sp>
      <p:sp>
        <p:nvSpPr>
          <p:cNvPr id="40" name="CasellaDiTesto 39"/>
          <p:cNvSpPr txBox="1"/>
          <p:nvPr/>
        </p:nvSpPr>
        <p:spPr>
          <a:xfrm>
            <a:off x="28299394" y="41692932"/>
            <a:ext cx="7128792" cy="584775"/>
          </a:xfrm>
          <a:prstGeom prst="rect">
            <a:avLst/>
          </a:prstGeom>
          <a:noFill/>
        </p:spPr>
        <p:txBody>
          <a:bodyPr wrap="square" rtlCol="0">
            <a:spAutoFit/>
          </a:bodyPr>
          <a:lstStyle/>
          <a:p>
            <a:r>
              <a:rPr lang="it-IT" sz="3200" dirty="0">
                <a:solidFill>
                  <a:schemeClr val="bg1"/>
                </a:solidFill>
              </a:rPr>
              <a:t>*PRODUCT PATENTED</a:t>
            </a:r>
          </a:p>
        </p:txBody>
      </p:sp>
      <p:pic>
        <p:nvPicPr>
          <p:cNvPr id="37" name="Picture 44">
            <a:extLst>
              <a:ext uri="{FF2B5EF4-FFF2-40B4-BE49-F238E27FC236}">
                <a16:creationId xmlns:a16="http://schemas.microsoft.com/office/drawing/2014/main" id="{711D2935-7A4C-4EA7-8635-A4B57402A92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416910" y="1302323"/>
            <a:ext cx="4215604" cy="1073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a:extLst>
              <a:ext uri="{FF2B5EF4-FFF2-40B4-BE49-F238E27FC236}">
                <a16:creationId xmlns:a16="http://schemas.microsoft.com/office/drawing/2014/main" id="{22B6AB64-A9C0-4AFA-AA52-B8FD7B7FBD62}"/>
              </a:ext>
            </a:extLst>
          </p:cNvPr>
          <p:cNvSpPr>
            <a:spLocks noChangeArrowheads="1"/>
          </p:cNvSpPr>
          <p:nvPr/>
        </p:nvSpPr>
        <p:spPr bwMode="auto">
          <a:xfrm>
            <a:off x="0" y="0"/>
            <a:ext cx="360045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7" name="Rectangle 6">
            <a:extLst>
              <a:ext uri="{FF2B5EF4-FFF2-40B4-BE49-F238E27FC236}">
                <a16:creationId xmlns:a16="http://schemas.microsoft.com/office/drawing/2014/main" id="{2B907262-45BA-4037-9F53-8489E7F6D2E3}"/>
              </a:ext>
            </a:extLst>
          </p:cNvPr>
          <p:cNvSpPr>
            <a:spLocks noChangeArrowheads="1"/>
          </p:cNvSpPr>
          <p:nvPr/>
        </p:nvSpPr>
        <p:spPr bwMode="auto">
          <a:xfrm>
            <a:off x="1712004" y="16138663"/>
            <a:ext cx="360045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9" name="Rectangle 8">
            <a:extLst>
              <a:ext uri="{FF2B5EF4-FFF2-40B4-BE49-F238E27FC236}">
                <a16:creationId xmlns:a16="http://schemas.microsoft.com/office/drawing/2014/main" id="{1F41EC6D-F3BB-4505-B666-B4349088284E}"/>
              </a:ext>
            </a:extLst>
          </p:cNvPr>
          <p:cNvSpPr>
            <a:spLocks noChangeArrowheads="1"/>
          </p:cNvSpPr>
          <p:nvPr/>
        </p:nvSpPr>
        <p:spPr bwMode="auto">
          <a:xfrm>
            <a:off x="0" y="0"/>
            <a:ext cx="360045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1" name="Rectangle 10">
            <a:extLst>
              <a:ext uri="{FF2B5EF4-FFF2-40B4-BE49-F238E27FC236}">
                <a16:creationId xmlns:a16="http://schemas.microsoft.com/office/drawing/2014/main" id="{0F61A4D8-D4B3-45DB-844D-1784A0177AA6}"/>
              </a:ext>
            </a:extLst>
          </p:cNvPr>
          <p:cNvSpPr>
            <a:spLocks noChangeArrowheads="1"/>
          </p:cNvSpPr>
          <p:nvPr/>
        </p:nvSpPr>
        <p:spPr bwMode="auto">
          <a:xfrm>
            <a:off x="6840985" y="16185749"/>
            <a:ext cx="360045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3" name="Rectangle 12">
            <a:extLst>
              <a:ext uri="{FF2B5EF4-FFF2-40B4-BE49-F238E27FC236}">
                <a16:creationId xmlns:a16="http://schemas.microsoft.com/office/drawing/2014/main" id="{3F4DE9DA-7F4C-41D1-ADC2-2FBE64413E15}"/>
              </a:ext>
            </a:extLst>
          </p:cNvPr>
          <p:cNvSpPr>
            <a:spLocks noChangeArrowheads="1"/>
          </p:cNvSpPr>
          <p:nvPr/>
        </p:nvSpPr>
        <p:spPr bwMode="auto">
          <a:xfrm>
            <a:off x="11966756" y="16129690"/>
            <a:ext cx="360045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5" name="Rectangle 14">
            <a:extLst>
              <a:ext uri="{FF2B5EF4-FFF2-40B4-BE49-F238E27FC236}">
                <a16:creationId xmlns:a16="http://schemas.microsoft.com/office/drawing/2014/main" id="{A49B23F8-1441-4506-B581-1289471A3A68}"/>
              </a:ext>
            </a:extLst>
          </p:cNvPr>
          <p:cNvSpPr>
            <a:spLocks noChangeArrowheads="1"/>
          </p:cNvSpPr>
          <p:nvPr/>
        </p:nvSpPr>
        <p:spPr bwMode="auto">
          <a:xfrm>
            <a:off x="1512418" y="20062503"/>
            <a:ext cx="360045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54" name="Rectangle 1368">
            <a:extLst>
              <a:ext uri="{FF2B5EF4-FFF2-40B4-BE49-F238E27FC236}">
                <a16:creationId xmlns:a16="http://schemas.microsoft.com/office/drawing/2014/main" id="{39B27773-9F17-4253-80FC-44E9D7C2A6C4}"/>
              </a:ext>
            </a:extLst>
          </p:cNvPr>
          <p:cNvSpPr>
            <a:spLocks noChangeArrowheads="1"/>
          </p:cNvSpPr>
          <p:nvPr/>
        </p:nvSpPr>
        <p:spPr bwMode="auto">
          <a:xfrm>
            <a:off x="359098" y="14691171"/>
            <a:ext cx="17283112" cy="11376025"/>
          </a:xfrm>
          <a:prstGeom prst="rect">
            <a:avLst/>
          </a:prstGeom>
          <a:solidFill>
            <a:schemeClr val="accent1"/>
          </a:solidFill>
          <a:ln w="9525">
            <a:solidFill>
              <a:srgbClr val="00FF00"/>
            </a:solidFill>
            <a:miter lim="800000"/>
            <a:headEnd/>
            <a:tailEnd/>
          </a:ln>
          <a:effectLst/>
        </p:spPr>
        <p:txBody>
          <a:bodyPr wrap="none" anchor="ctr"/>
          <a:lstStyle/>
          <a:p>
            <a:endParaRPr lang="it-IT"/>
          </a:p>
        </p:txBody>
      </p:sp>
      <p:graphicFrame>
        <p:nvGraphicFramePr>
          <p:cNvPr id="55" name="Oggetto 54">
            <a:extLst>
              <a:ext uri="{FF2B5EF4-FFF2-40B4-BE49-F238E27FC236}">
                <a16:creationId xmlns:a16="http://schemas.microsoft.com/office/drawing/2014/main" id="{17D178F4-3F9B-4A8C-8896-D508D53AE2B2}"/>
              </a:ext>
            </a:extLst>
          </p:cNvPr>
          <p:cNvGraphicFramePr>
            <a:graphicFrameLocks/>
          </p:cNvGraphicFramePr>
          <p:nvPr>
            <p:extLst>
              <p:ext uri="{D42A27DB-BD31-4B8C-83A1-F6EECF244321}">
                <p14:modId xmlns:p14="http://schemas.microsoft.com/office/powerpoint/2010/main" val="779955050"/>
              </p:ext>
            </p:extLst>
          </p:nvPr>
        </p:nvGraphicFramePr>
        <p:xfrm>
          <a:off x="801851" y="16212570"/>
          <a:ext cx="5247071" cy="4048810"/>
        </p:xfrm>
        <a:graphic>
          <a:graphicData uri="http://schemas.openxmlformats.org/presentationml/2006/ole">
            <mc:AlternateContent xmlns:mc="http://schemas.openxmlformats.org/markup-compatibility/2006">
              <mc:Choice xmlns:v="urn:schemas-microsoft-com:vml" Requires="v">
                <p:oleObj spid="_x0000_s1168" name="Immagine" r:id="rId10" imgW="0" imgH="0" progId="StaticMetafile">
                  <p:embed/>
                </p:oleObj>
              </mc:Choice>
              <mc:Fallback>
                <p:oleObj name="Immagine" r:id="rId10" imgW="0" imgH="0" progId="StaticMetafile">
                  <p:embed/>
                  <p:pic>
                    <p:nvPicPr>
                      <p:cNvPr id="8" name="Oggetto 7">
                        <a:extLst>
                          <a:ext uri="{FF2B5EF4-FFF2-40B4-BE49-F238E27FC236}">
                            <a16:creationId xmlns:a16="http://schemas.microsoft.com/office/drawing/2014/main" id="{36DA306C-C194-4EDE-821C-A0E1B2415905}"/>
                          </a:ext>
                        </a:extLst>
                      </p:cNvPr>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1851" y="16212570"/>
                        <a:ext cx="5247071" cy="4048810"/>
                      </a:xfrm>
                      <a:prstGeom prst="rect">
                        <a:avLst/>
                      </a:prstGeom>
                      <a:solidFill>
                        <a:srgbClr val="FFFFFF"/>
                      </a:solidFill>
                      <a:ln>
                        <a:noFill/>
                      </a:ln>
                    </p:spPr>
                  </p:pic>
                </p:oleObj>
              </mc:Fallback>
            </mc:AlternateContent>
          </a:graphicData>
        </a:graphic>
      </p:graphicFrame>
      <p:graphicFrame>
        <p:nvGraphicFramePr>
          <p:cNvPr id="56" name="Oggetto 55">
            <a:extLst>
              <a:ext uri="{FF2B5EF4-FFF2-40B4-BE49-F238E27FC236}">
                <a16:creationId xmlns:a16="http://schemas.microsoft.com/office/drawing/2014/main" id="{A6062053-CB3B-4D2B-9DB5-17C37E15F3BD}"/>
              </a:ext>
            </a:extLst>
          </p:cNvPr>
          <p:cNvGraphicFramePr>
            <a:graphicFrameLocks/>
          </p:cNvGraphicFramePr>
          <p:nvPr>
            <p:extLst>
              <p:ext uri="{D42A27DB-BD31-4B8C-83A1-F6EECF244321}">
                <p14:modId xmlns:p14="http://schemas.microsoft.com/office/powerpoint/2010/main" val="3820074666"/>
              </p:ext>
            </p:extLst>
          </p:nvPr>
        </p:nvGraphicFramePr>
        <p:xfrm>
          <a:off x="6600897" y="16237302"/>
          <a:ext cx="5064649" cy="4032450"/>
        </p:xfrm>
        <a:graphic>
          <a:graphicData uri="http://schemas.openxmlformats.org/presentationml/2006/ole">
            <mc:AlternateContent xmlns:mc="http://schemas.openxmlformats.org/markup-compatibility/2006">
              <mc:Choice xmlns:v="urn:schemas-microsoft-com:vml" Requires="v">
                <p:oleObj spid="_x0000_s1169" name="Immagine" r:id="rId12" imgW="0" imgH="0" progId="StaticMetafile">
                  <p:embed/>
                </p:oleObj>
              </mc:Choice>
              <mc:Fallback>
                <p:oleObj name="Immagine" r:id="rId12" imgW="0" imgH="0" progId="StaticMetafile">
                  <p:embed/>
                  <p:pic>
                    <p:nvPicPr>
                      <p:cNvPr id="12" name="Oggetto 11">
                        <a:extLst>
                          <a:ext uri="{FF2B5EF4-FFF2-40B4-BE49-F238E27FC236}">
                            <a16:creationId xmlns:a16="http://schemas.microsoft.com/office/drawing/2014/main" id="{6A3E919C-082F-4CC6-BEE2-693BBCE951F4}"/>
                          </a:ext>
                        </a:extLst>
                      </p:cNvPr>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00897" y="16237302"/>
                        <a:ext cx="5064649" cy="4032450"/>
                      </a:xfrm>
                      <a:prstGeom prst="rect">
                        <a:avLst/>
                      </a:prstGeom>
                      <a:solidFill>
                        <a:srgbClr val="FFFFFF"/>
                      </a:solidFill>
                      <a:ln>
                        <a:noFill/>
                      </a:ln>
                    </p:spPr>
                  </p:pic>
                </p:oleObj>
              </mc:Fallback>
            </mc:AlternateContent>
          </a:graphicData>
        </a:graphic>
      </p:graphicFrame>
      <p:graphicFrame>
        <p:nvGraphicFramePr>
          <p:cNvPr id="57" name="Oggetto 56">
            <a:extLst>
              <a:ext uri="{FF2B5EF4-FFF2-40B4-BE49-F238E27FC236}">
                <a16:creationId xmlns:a16="http://schemas.microsoft.com/office/drawing/2014/main" id="{61434E2A-02F8-4CC2-82E0-376232C95145}"/>
              </a:ext>
            </a:extLst>
          </p:cNvPr>
          <p:cNvGraphicFramePr>
            <a:graphicFrameLocks/>
          </p:cNvGraphicFramePr>
          <p:nvPr>
            <p:extLst>
              <p:ext uri="{D42A27DB-BD31-4B8C-83A1-F6EECF244321}">
                <p14:modId xmlns:p14="http://schemas.microsoft.com/office/powerpoint/2010/main" val="85098234"/>
              </p:ext>
            </p:extLst>
          </p:nvPr>
        </p:nvGraphicFramePr>
        <p:xfrm>
          <a:off x="8857234" y="21014537"/>
          <a:ext cx="5064649" cy="3815985"/>
        </p:xfrm>
        <a:graphic>
          <a:graphicData uri="http://schemas.openxmlformats.org/presentationml/2006/ole">
            <mc:AlternateContent xmlns:mc="http://schemas.openxmlformats.org/markup-compatibility/2006">
              <mc:Choice xmlns:v="urn:schemas-microsoft-com:vml" Requires="v">
                <p:oleObj spid="_x0000_s1170" name="Immagine" r:id="rId14" imgW="0" imgH="0" progId="StaticMetafile">
                  <p:embed/>
                </p:oleObj>
              </mc:Choice>
              <mc:Fallback>
                <p:oleObj name="Immagine" r:id="rId14" imgW="0" imgH="0" progId="StaticMetafile">
                  <p:embed/>
                  <p:pic>
                    <p:nvPicPr>
                      <p:cNvPr id="14" name="Oggetto 13">
                        <a:extLst>
                          <a:ext uri="{FF2B5EF4-FFF2-40B4-BE49-F238E27FC236}">
                            <a16:creationId xmlns:a16="http://schemas.microsoft.com/office/drawing/2014/main" id="{DE644C54-1CCD-4923-AE3A-C5DBC8A6E363}"/>
                          </a:ext>
                        </a:extLst>
                      </p:cNvPr>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857234" y="21014537"/>
                        <a:ext cx="5064649" cy="3815985"/>
                      </a:xfrm>
                      <a:prstGeom prst="rect">
                        <a:avLst/>
                      </a:prstGeom>
                      <a:solidFill>
                        <a:srgbClr val="FFFFFF"/>
                      </a:solidFill>
                      <a:ln>
                        <a:noFill/>
                      </a:ln>
                    </p:spPr>
                  </p:pic>
                </p:oleObj>
              </mc:Fallback>
            </mc:AlternateContent>
          </a:graphicData>
        </a:graphic>
      </p:graphicFrame>
      <p:graphicFrame>
        <p:nvGraphicFramePr>
          <p:cNvPr id="58" name="Oggetto 57">
            <a:extLst>
              <a:ext uri="{FF2B5EF4-FFF2-40B4-BE49-F238E27FC236}">
                <a16:creationId xmlns:a16="http://schemas.microsoft.com/office/drawing/2014/main" id="{60AB2988-06CD-4F76-A3B8-4B03CFF61DB2}"/>
              </a:ext>
            </a:extLst>
          </p:cNvPr>
          <p:cNvGraphicFramePr>
            <a:graphicFrameLocks/>
          </p:cNvGraphicFramePr>
          <p:nvPr>
            <p:extLst>
              <p:ext uri="{D42A27DB-BD31-4B8C-83A1-F6EECF244321}">
                <p14:modId xmlns:p14="http://schemas.microsoft.com/office/powerpoint/2010/main" val="988372121"/>
              </p:ext>
            </p:extLst>
          </p:nvPr>
        </p:nvGraphicFramePr>
        <p:xfrm>
          <a:off x="3235144" y="20995976"/>
          <a:ext cx="5166851" cy="3815984"/>
        </p:xfrm>
        <a:graphic>
          <a:graphicData uri="http://schemas.openxmlformats.org/presentationml/2006/ole">
            <mc:AlternateContent xmlns:mc="http://schemas.openxmlformats.org/markup-compatibility/2006">
              <mc:Choice xmlns:v="urn:schemas-microsoft-com:vml" Requires="v">
                <p:oleObj spid="_x0000_s1171" name="Immagine" r:id="rId16" imgW="0" imgH="0" progId="StaticMetafile">
                  <p:embed/>
                </p:oleObj>
              </mc:Choice>
              <mc:Fallback>
                <p:oleObj name="Immagine" r:id="rId16" imgW="0" imgH="0" progId="StaticMetafile">
                  <p:embed/>
                  <p:pic>
                    <p:nvPicPr>
                      <p:cNvPr id="16" name="Oggetto 15">
                        <a:extLst>
                          <a:ext uri="{FF2B5EF4-FFF2-40B4-BE49-F238E27FC236}">
                            <a16:creationId xmlns:a16="http://schemas.microsoft.com/office/drawing/2014/main" id="{1977B70A-AB58-45E9-8FF0-81DDD13497AA}"/>
                          </a:ext>
                        </a:extLst>
                      </p:cNvPr>
                      <p:cNvPicPr>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235144" y="20995976"/>
                        <a:ext cx="5166851" cy="3815984"/>
                      </a:xfrm>
                      <a:prstGeom prst="rect">
                        <a:avLst/>
                      </a:prstGeom>
                      <a:solidFill>
                        <a:srgbClr val="FFFFFF"/>
                      </a:solidFill>
                      <a:ln>
                        <a:noFill/>
                      </a:ln>
                    </p:spPr>
                  </p:pic>
                </p:oleObj>
              </mc:Fallback>
            </mc:AlternateContent>
          </a:graphicData>
        </a:graphic>
      </p:graphicFrame>
      <p:graphicFrame>
        <p:nvGraphicFramePr>
          <p:cNvPr id="59" name="Oggetto 58">
            <a:extLst>
              <a:ext uri="{FF2B5EF4-FFF2-40B4-BE49-F238E27FC236}">
                <a16:creationId xmlns:a16="http://schemas.microsoft.com/office/drawing/2014/main" id="{06FB0EFB-ECD4-474C-97D2-3FAD51C1877B}"/>
              </a:ext>
            </a:extLst>
          </p:cNvPr>
          <p:cNvGraphicFramePr>
            <a:graphicFrameLocks/>
          </p:cNvGraphicFramePr>
          <p:nvPr>
            <p:extLst>
              <p:ext uri="{D42A27DB-BD31-4B8C-83A1-F6EECF244321}">
                <p14:modId xmlns:p14="http://schemas.microsoft.com/office/powerpoint/2010/main" val="4219860974"/>
              </p:ext>
            </p:extLst>
          </p:nvPr>
        </p:nvGraphicFramePr>
        <p:xfrm>
          <a:off x="12201555" y="16331005"/>
          <a:ext cx="5064649" cy="3903142"/>
        </p:xfrm>
        <a:graphic>
          <a:graphicData uri="http://schemas.openxmlformats.org/presentationml/2006/ole">
            <mc:AlternateContent xmlns:mc="http://schemas.openxmlformats.org/markup-compatibility/2006">
              <mc:Choice xmlns:v="urn:schemas-microsoft-com:vml" Requires="v">
                <p:oleObj spid="_x0000_s1172" name="Immagine" r:id="rId18" imgW="0" imgH="0" progId="StaticMetafile">
                  <p:embed/>
                </p:oleObj>
              </mc:Choice>
              <mc:Fallback>
                <p:oleObj name="Immagine" r:id="rId18" imgW="0" imgH="0" progId="StaticMetafile">
                  <p:embed/>
                  <p:pic>
                    <p:nvPicPr>
                      <p:cNvPr id="18" name="Oggetto 17">
                        <a:extLst>
                          <a:ext uri="{FF2B5EF4-FFF2-40B4-BE49-F238E27FC236}">
                            <a16:creationId xmlns:a16="http://schemas.microsoft.com/office/drawing/2014/main" id="{643B57F2-41B2-403D-918C-0BD106B86FB5}"/>
                          </a:ext>
                        </a:extLst>
                      </p:cNvPr>
                      <p:cNvPicPr>
                        <a:picLocks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2201555" y="16331005"/>
                        <a:ext cx="5064649" cy="3903142"/>
                      </a:xfrm>
                      <a:prstGeom prst="rect">
                        <a:avLst/>
                      </a:prstGeom>
                      <a:solidFill>
                        <a:srgbClr val="FFFFFF"/>
                      </a:solidFill>
                      <a:ln>
                        <a:noFill/>
                      </a:ln>
                    </p:spPr>
                  </p:pic>
                </p:oleObj>
              </mc:Fallback>
            </mc:AlternateContent>
          </a:graphicData>
        </a:graphic>
      </p:graphicFrame>
      <p:sp>
        <p:nvSpPr>
          <p:cNvPr id="60" name="AutoShape 1350">
            <a:extLst>
              <a:ext uri="{FF2B5EF4-FFF2-40B4-BE49-F238E27FC236}">
                <a16:creationId xmlns:a16="http://schemas.microsoft.com/office/drawing/2014/main" id="{E9642CC1-8BF5-46E2-846E-405AF310A4A8}"/>
              </a:ext>
            </a:extLst>
          </p:cNvPr>
          <p:cNvSpPr>
            <a:spLocks noChangeArrowheads="1"/>
          </p:cNvSpPr>
          <p:nvPr/>
        </p:nvSpPr>
        <p:spPr bwMode="auto">
          <a:xfrm>
            <a:off x="6048922" y="14833948"/>
            <a:ext cx="5616624" cy="865187"/>
          </a:xfrm>
          <a:prstGeom prst="star8">
            <a:avLst>
              <a:gd name="adj" fmla="val 38250"/>
            </a:avLst>
          </a:prstGeom>
          <a:solidFill>
            <a:srgbClr val="FFFF00"/>
          </a:solidFill>
          <a:ln w="9525">
            <a:solidFill>
              <a:srgbClr val="FF0000"/>
            </a:solidFill>
            <a:miter lim="800000"/>
            <a:headEnd/>
            <a:tailEnd/>
          </a:ln>
          <a:effectLst/>
        </p:spPr>
        <p:txBody>
          <a:bodyPr wrap="none" lIns="100584" tIns="50292" rIns="100584" bIns="50292" anchor="ctr"/>
          <a:lstStyle/>
          <a:p>
            <a:pPr algn="ctr" defTabSz="2755900"/>
            <a:r>
              <a:rPr lang="it-IT" sz="2800" b="1" dirty="0">
                <a:solidFill>
                  <a:schemeClr val="accent2"/>
                </a:solidFill>
              </a:rPr>
              <a:t>Analytical Evaluation</a:t>
            </a:r>
          </a:p>
        </p:txBody>
      </p:sp>
      <p:sp>
        <p:nvSpPr>
          <p:cNvPr id="2" name="Rectangle 39">
            <a:extLst>
              <a:ext uri="{FF2B5EF4-FFF2-40B4-BE49-F238E27FC236}">
                <a16:creationId xmlns:a16="http://schemas.microsoft.com/office/drawing/2014/main" id="{F46ACFDE-160E-49A8-8AF1-FD4176B36B8D}"/>
              </a:ext>
            </a:extLst>
          </p:cNvPr>
          <p:cNvSpPr>
            <a:spLocks noChangeArrowheads="1"/>
          </p:cNvSpPr>
          <p:nvPr/>
        </p:nvSpPr>
        <p:spPr bwMode="auto">
          <a:xfrm>
            <a:off x="19046962" y="16454258"/>
            <a:ext cx="360045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3" name="Oggetto 2">
            <a:extLst>
              <a:ext uri="{FF2B5EF4-FFF2-40B4-BE49-F238E27FC236}">
                <a16:creationId xmlns:a16="http://schemas.microsoft.com/office/drawing/2014/main" id="{32B4E965-F2A7-44AE-9F96-1DBCA7034565}"/>
              </a:ext>
            </a:extLst>
          </p:cNvPr>
          <p:cNvGraphicFramePr>
            <a:graphicFrameLocks/>
          </p:cNvGraphicFramePr>
          <p:nvPr>
            <p:extLst>
              <p:ext uri="{D42A27DB-BD31-4B8C-83A1-F6EECF244321}">
                <p14:modId xmlns:p14="http://schemas.microsoft.com/office/powerpoint/2010/main" val="3092231705"/>
              </p:ext>
            </p:extLst>
          </p:nvPr>
        </p:nvGraphicFramePr>
        <p:xfrm>
          <a:off x="19046962" y="16454258"/>
          <a:ext cx="5305425" cy="3807122"/>
        </p:xfrm>
        <a:graphic>
          <a:graphicData uri="http://schemas.openxmlformats.org/presentationml/2006/ole">
            <mc:AlternateContent xmlns:mc="http://schemas.openxmlformats.org/markup-compatibility/2006">
              <mc:Choice xmlns:v="urn:schemas-microsoft-com:vml" Requires="v">
                <p:oleObj spid="_x0000_s1173" name="Immagine" r:id="rId20" imgW="0" imgH="0" progId="StaticMetafile">
                  <p:embed/>
                </p:oleObj>
              </mc:Choice>
              <mc:Fallback>
                <p:oleObj name="Immagine" r:id="rId20" imgW="0" imgH="0" progId="StaticMetafile">
                  <p:embed/>
                  <p:pic>
                    <p:nvPicPr>
                      <p:cNvPr id="0" name="rectole0000000005"/>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9046962" y="16454258"/>
                        <a:ext cx="5305425" cy="3807122"/>
                      </a:xfrm>
                      <a:prstGeom prst="rect">
                        <a:avLst/>
                      </a:prstGeom>
                      <a:solidFill>
                        <a:srgbClr val="FFFFFF"/>
                      </a:solidFill>
                      <a:ln>
                        <a:noFill/>
                      </a:ln>
                    </p:spPr>
                  </p:pic>
                </p:oleObj>
              </mc:Fallback>
            </mc:AlternateContent>
          </a:graphicData>
        </a:graphic>
      </p:graphicFrame>
      <p:sp>
        <p:nvSpPr>
          <p:cNvPr id="4" name="Rectangle 41">
            <a:extLst>
              <a:ext uri="{FF2B5EF4-FFF2-40B4-BE49-F238E27FC236}">
                <a16:creationId xmlns:a16="http://schemas.microsoft.com/office/drawing/2014/main" id="{572987DD-4B4E-4B46-8F78-61C864F92436}"/>
              </a:ext>
            </a:extLst>
          </p:cNvPr>
          <p:cNvSpPr>
            <a:spLocks noChangeArrowheads="1"/>
          </p:cNvSpPr>
          <p:nvPr/>
        </p:nvSpPr>
        <p:spPr bwMode="auto">
          <a:xfrm>
            <a:off x="24729313" y="16386320"/>
            <a:ext cx="360045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8" name="Oggetto 7">
            <a:extLst>
              <a:ext uri="{FF2B5EF4-FFF2-40B4-BE49-F238E27FC236}">
                <a16:creationId xmlns:a16="http://schemas.microsoft.com/office/drawing/2014/main" id="{B4763C7B-1037-4700-8AEC-E42339C3ED16}"/>
              </a:ext>
            </a:extLst>
          </p:cNvPr>
          <p:cNvGraphicFramePr>
            <a:graphicFrameLocks/>
          </p:cNvGraphicFramePr>
          <p:nvPr>
            <p:extLst>
              <p:ext uri="{D42A27DB-BD31-4B8C-83A1-F6EECF244321}">
                <p14:modId xmlns:p14="http://schemas.microsoft.com/office/powerpoint/2010/main" val="765002755"/>
              </p:ext>
            </p:extLst>
          </p:nvPr>
        </p:nvGraphicFramePr>
        <p:xfrm>
          <a:off x="24776545" y="16492014"/>
          <a:ext cx="4978878" cy="3741093"/>
        </p:xfrm>
        <a:graphic>
          <a:graphicData uri="http://schemas.openxmlformats.org/presentationml/2006/ole">
            <mc:AlternateContent xmlns:mc="http://schemas.openxmlformats.org/markup-compatibility/2006">
              <mc:Choice xmlns:v="urn:schemas-microsoft-com:vml" Requires="v">
                <p:oleObj spid="_x0000_s1174" name="Immagine" r:id="rId22" imgW="0" imgH="0" progId="StaticMetafile">
                  <p:embed/>
                </p:oleObj>
              </mc:Choice>
              <mc:Fallback>
                <p:oleObj name="Immagine" r:id="rId22" imgW="0" imgH="0" progId="StaticMetafile">
                  <p:embed/>
                  <p:pic>
                    <p:nvPicPr>
                      <p:cNvPr id="0" name="rectole0000000006"/>
                      <p:cNvPicPr>
                        <a:picLocks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4776545" y="16492014"/>
                        <a:ext cx="4978878" cy="3741093"/>
                      </a:xfrm>
                      <a:prstGeom prst="rect">
                        <a:avLst/>
                      </a:prstGeom>
                      <a:solidFill>
                        <a:srgbClr val="FFFFFF"/>
                      </a:solidFill>
                      <a:ln>
                        <a:noFill/>
                      </a:ln>
                    </p:spPr>
                  </p:pic>
                </p:oleObj>
              </mc:Fallback>
            </mc:AlternateContent>
          </a:graphicData>
        </a:graphic>
      </p:graphicFrame>
      <p:sp>
        <p:nvSpPr>
          <p:cNvPr id="12" name="Rectangle 43">
            <a:extLst>
              <a:ext uri="{FF2B5EF4-FFF2-40B4-BE49-F238E27FC236}">
                <a16:creationId xmlns:a16="http://schemas.microsoft.com/office/drawing/2014/main" id="{39AA5EDB-073D-48B1-B004-1A3AFE642977}"/>
              </a:ext>
            </a:extLst>
          </p:cNvPr>
          <p:cNvSpPr>
            <a:spLocks noChangeArrowheads="1"/>
          </p:cNvSpPr>
          <p:nvPr/>
        </p:nvSpPr>
        <p:spPr bwMode="auto">
          <a:xfrm>
            <a:off x="30475502" y="16386320"/>
            <a:ext cx="360045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14" name="Oggetto 13">
            <a:extLst>
              <a:ext uri="{FF2B5EF4-FFF2-40B4-BE49-F238E27FC236}">
                <a16:creationId xmlns:a16="http://schemas.microsoft.com/office/drawing/2014/main" id="{199A1E3E-0062-4147-846C-BB76AE965C27}"/>
              </a:ext>
            </a:extLst>
          </p:cNvPr>
          <p:cNvGraphicFramePr>
            <a:graphicFrameLocks/>
          </p:cNvGraphicFramePr>
          <p:nvPr>
            <p:extLst>
              <p:ext uri="{D42A27DB-BD31-4B8C-83A1-F6EECF244321}">
                <p14:modId xmlns:p14="http://schemas.microsoft.com/office/powerpoint/2010/main" val="1567452485"/>
              </p:ext>
            </p:extLst>
          </p:nvPr>
        </p:nvGraphicFramePr>
        <p:xfrm>
          <a:off x="30212108" y="16492014"/>
          <a:ext cx="4990542" cy="3703090"/>
        </p:xfrm>
        <a:graphic>
          <a:graphicData uri="http://schemas.openxmlformats.org/presentationml/2006/ole">
            <mc:AlternateContent xmlns:mc="http://schemas.openxmlformats.org/markup-compatibility/2006">
              <mc:Choice xmlns:v="urn:schemas-microsoft-com:vml" Requires="v">
                <p:oleObj spid="_x0000_s1175" name="Immagine" r:id="rId24" imgW="0" imgH="0" progId="StaticMetafile">
                  <p:embed/>
                </p:oleObj>
              </mc:Choice>
              <mc:Fallback>
                <p:oleObj name="Immagine" r:id="rId24" imgW="0" imgH="0" progId="StaticMetafile">
                  <p:embed/>
                  <p:pic>
                    <p:nvPicPr>
                      <p:cNvPr id="0" name="rectole0000000007"/>
                      <p:cNvPicPr>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0212108" y="16492014"/>
                        <a:ext cx="4990542" cy="3703090"/>
                      </a:xfrm>
                      <a:prstGeom prst="rect">
                        <a:avLst/>
                      </a:prstGeom>
                      <a:solidFill>
                        <a:srgbClr val="FFFFFF"/>
                      </a:solidFill>
                      <a:ln>
                        <a:noFill/>
                      </a:ln>
                    </p:spPr>
                  </p:pic>
                </p:oleObj>
              </mc:Fallback>
            </mc:AlternateContent>
          </a:graphicData>
        </a:graphic>
      </p:graphicFrame>
      <p:sp>
        <p:nvSpPr>
          <p:cNvPr id="16" name="Rectangle 45">
            <a:extLst>
              <a:ext uri="{FF2B5EF4-FFF2-40B4-BE49-F238E27FC236}">
                <a16:creationId xmlns:a16="http://schemas.microsoft.com/office/drawing/2014/main" id="{C111E033-8B43-47C8-85AA-E05FEC4E8240}"/>
              </a:ext>
            </a:extLst>
          </p:cNvPr>
          <p:cNvSpPr>
            <a:spLocks noChangeArrowheads="1"/>
          </p:cNvSpPr>
          <p:nvPr/>
        </p:nvSpPr>
        <p:spPr bwMode="auto">
          <a:xfrm>
            <a:off x="19423888" y="20995976"/>
            <a:ext cx="360045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17" name="Oggetto 16">
            <a:extLst>
              <a:ext uri="{FF2B5EF4-FFF2-40B4-BE49-F238E27FC236}">
                <a16:creationId xmlns:a16="http://schemas.microsoft.com/office/drawing/2014/main" id="{85B1436C-487D-44BD-B79C-F065A6896F77}"/>
              </a:ext>
            </a:extLst>
          </p:cNvPr>
          <p:cNvGraphicFramePr>
            <a:graphicFrameLocks/>
          </p:cNvGraphicFramePr>
          <p:nvPr>
            <p:extLst>
              <p:ext uri="{D42A27DB-BD31-4B8C-83A1-F6EECF244321}">
                <p14:modId xmlns:p14="http://schemas.microsoft.com/office/powerpoint/2010/main" val="3332164245"/>
              </p:ext>
            </p:extLst>
          </p:nvPr>
        </p:nvGraphicFramePr>
        <p:xfrm>
          <a:off x="20708582" y="21016031"/>
          <a:ext cx="5646596" cy="3795929"/>
        </p:xfrm>
        <a:graphic>
          <a:graphicData uri="http://schemas.openxmlformats.org/presentationml/2006/ole">
            <mc:AlternateContent xmlns:mc="http://schemas.openxmlformats.org/markup-compatibility/2006">
              <mc:Choice xmlns:v="urn:schemas-microsoft-com:vml" Requires="v">
                <p:oleObj spid="_x0000_s1176" name="Immagine" r:id="rId26" imgW="0" imgH="0" progId="StaticMetafile">
                  <p:embed/>
                </p:oleObj>
              </mc:Choice>
              <mc:Fallback>
                <p:oleObj name="Immagine" r:id="rId26" imgW="0" imgH="0" progId="StaticMetafile">
                  <p:embed/>
                  <p:pic>
                    <p:nvPicPr>
                      <p:cNvPr id="0" name="rectole0000000008"/>
                      <p:cNvPicPr>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20708582" y="21016031"/>
                        <a:ext cx="5646596" cy="3795929"/>
                      </a:xfrm>
                      <a:prstGeom prst="rect">
                        <a:avLst/>
                      </a:prstGeom>
                      <a:solidFill>
                        <a:srgbClr val="FFFFFF"/>
                      </a:solidFill>
                      <a:ln>
                        <a:noFill/>
                      </a:ln>
                    </p:spPr>
                  </p:pic>
                </p:oleObj>
              </mc:Fallback>
            </mc:AlternateContent>
          </a:graphicData>
        </a:graphic>
      </p:graphicFrame>
      <p:sp>
        <p:nvSpPr>
          <p:cNvPr id="18" name="Rectangle 47">
            <a:extLst>
              <a:ext uri="{FF2B5EF4-FFF2-40B4-BE49-F238E27FC236}">
                <a16:creationId xmlns:a16="http://schemas.microsoft.com/office/drawing/2014/main" id="{A33BBAA1-7DFD-47E9-9F6C-A63DC368BADC}"/>
              </a:ext>
            </a:extLst>
          </p:cNvPr>
          <p:cNvSpPr>
            <a:spLocks noChangeArrowheads="1"/>
          </p:cNvSpPr>
          <p:nvPr/>
        </p:nvSpPr>
        <p:spPr bwMode="auto">
          <a:xfrm>
            <a:off x="29315381" y="20861636"/>
            <a:ext cx="360045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19" name="Oggetto 18">
            <a:extLst>
              <a:ext uri="{FF2B5EF4-FFF2-40B4-BE49-F238E27FC236}">
                <a16:creationId xmlns:a16="http://schemas.microsoft.com/office/drawing/2014/main" id="{96A8E2F0-5B5E-4C01-9081-A58ED4C38829}"/>
              </a:ext>
            </a:extLst>
          </p:cNvPr>
          <p:cNvGraphicFramePr>
            <a:graphicFrameLocks/>
          </p:cNvGraphicFramePr>
          <p:nvPr>
            <p:extLst>
              <p:ext uri="{D42A27DB-BD31-4B8C-83A1-F6EECF244321}">
                <p14:modId xmlns:p14="http://schemas.microsoft.com/office/powerpoint/2010/main" val="1681898231"/>
              </p:ext>
            </p:extLst>
          </p:nvPr>
        </p:nvGraphicFramePr>
        <p:xfrm>
          <a:off x="27075258" y="21028972"/>
          <a:ext cx="5694098" cy="3782987"/>
        </p:xfrm>
        <a:graphic>
          <a:graphicData uri="http://schemas.openxmlformats.org/presentationml/2006/ole">
            <mc:AlternateContent xmlns:mc="http://schemas.openxmlformats.org/markup-compatibility/2006">
              <mc:Choice xmlns:v="urn:schemas-microsoft-com:vml" Requires="v">
                <p:oleObj spid="_x0000_s1177" name="Immagine" r:id="rId28" imgW="0" imgH="0" progId="StaticMetafile">
                  <p:embed/>
                </p:oleObj>
              </mc:Choice>
              <mc:Fallback>
                <p:oleObj name="Immagine" r:id="rId28" imgW="0" imgH="0" progId="StaticMetafile">
                  <p:embed/>
                  <p:pic>
                    <p:nvPicPr>
                      <p:cNvPr id="0" name="rectole0000000009"/>
                      <p:cNvPicPr>
                        <a:picLocks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27075258" y="21028972"/>
                        <a:ext cx="5694098" cy="3782987"/>
                      </a:xfrm>
                      <a:prstGeom prst="rect">
                        <a:avLst/>
                      </a:prstGeom>
                      <a:solidFill>
                        <a:srgbClr val="FFFFFF"/>
                      </a:solidFill>
                      <a:ln>
                        <a:noFill/>
                      </a:ln>
                    </p:spPr>
                  </p:pic>
                </p:oleObj>
              </mc:Fallback>
            </mc:AlternateContent>
          </a:graphicData>
        </a:graphic>
      </p:graphicFrame>
      <p:pic>
        <p:nvPicPr>
          <p:cNvPr id="22" name="Immagine 21" descr="Immagine che contiene testo&#10;&#10;Descrizione generata con affidabilità molto elevata">
            <a:extLst>
              <a:ext uri="{FF2B5EF4-FFF2-40B4-BE49-F238E27FC236}">
                <a16:creationId xmlns:a16="http://schemas.microsoft.com/office/drawing/2014/main" id="{1D304287-0D35-477B-A800-F76C31DE57B4}"/>
              </a:ext>
            </a:extLst>
          </p:cNvPr>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667145" y="27747986"/>
            <a:ext cx="10261258" cy="8016988"/>
          </a:xfrm>
          <a:prstGeom prst="rect">
            <a:avLst/>
          </a:prstGeom>
        </p:spPr>
      </p:pic>
      <p:pic>
        <p:nvPicPr>
          <p:cNvPr id="25" name="Immagine 24" descr="Immagine che contiene screenshot&#10;&#10;Descrizione generata con affidabilità molto elevata">
            <a:extLst>
              <a:ext uri="{FF2B5EF4-FFF2-40B4-BE49-F238E27FC236}">
                <a16:creationId xmlns:a16="http://schemas.microsoft.com/office/drawing/2014/main" id="{67BA7C82-D116-45B2-A8A9-5FC45BFFD42D}"/>
              </a:ext>
            </a:extLst>
          </p:cNvPr>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9209634" y="35902294"/>
            <a:ext cx="8300785" cy="1660157"/>
          </a:xfrm>
          <a:prstGeom prst="rect">
            <a:avLst/>
          </a:prstGeom>
        </p:spPr>
      </p:pic>
      <p:sp>
        <p:nvSpPr>
          <p:cNvPr id="66" name="Text Box 1327">
            <a:extLst>
              <a:ext uri="{FF2B5EF4-FFF2-40B4-BE49-F238E27FC236}">
                <a16:creationId xmlns:a16="http://schemas.microsoft.com/office/drawing/2014/main" id="{67454157-875C-443E-A541-19FE38BE8735}"/>
              </a:ext>
            </a:extLst>
          </p:cNvPr>
          <p:cNvSpPr txBox="1">
            <a:spLocks noChangeArrowheads="1"/>
          </p:cNvSpPr>
          <p:nvPr/>
        </p:nvSpPr>
        <p:spPr bwMode="auto">
          <a:xfrm>
            <a:off x="11197611" y="27763399"/>
            <a:ext cx="6312808" cy="7857536"/>
          </a:xfrm>
          <a:prstGeom prst="rect">
            <a:avLst/>
          </a:prstGeom>
          <a:noFill/>
          <a:ln w="19050">
            <a:solidFill>
              <a:srgbClr val="FF0000"/>
            </a:solidFill>
            <a:miter lim="800000"/>
            <a:headEnd/>
            <a:tailEnd/>
          </a:ln>
          <a:effectLst/>
        </p:spPr>
        <p:txBody>
          <a:bodyPr wrap="square" lIns="100584" tIns="50292" rIns="100584" bIns="50292">
            <a:spAutoFit/>
          </a:bodyPr>
          <a:lstStyle/>
          <a:p>
            <a:pPr algn="just"/>
            <a:r>
              <a:rPr lang="it-IT" sz="2400" dirty="0" err="1"/>
              <a:t>Different</a:t>
            </a:r>
            <a:r>
              <a:rPr lang="it-IT" sz="2400" dirty="0"/>
              <a:t> products from a </a:t>
            </a:r>
            <a:r>
              <a:rPr lang="it-IT" sz="2400" dirty="0" err="1"/>
              <a:t>unique</a:t>
            </a:r>
            <a:r>
              <a:rPr lang="it-IT" sz="2400" dirty="0"/>
              <a:t> </a:t>
            </a:r>
            <a:r>
              <a:rPr lang="it-IT" sz="2400" dirty="0" err="1"/>
              <a:t>propolis</a:t>
            </a:r>
            <a:r>
              <a:rPr lang="it-IT" sz="2400" dirty="0"/>
              <a:t> </a:t>
            </a:r>
            <a:r>
              <a:rPr lang="it-IT" sz="2400" dirty="0" err="1"/>
              <a:t>extract</a:t>
            </a:r>
            <a:r>
              <a:rPr lang="it-IT" sz="2400" dirty="0"/>
              <a:t> </a:t>
            </a:r>
            <a:r>
              <a:rPr lang="it-IT" sz="2400" dirty="0" err="1"/>
              <a:t>obtained</a:t>
            </a:r>
            <a:r>
              <a:rPr lang="it-IT" sz="2400" dirty="0"/>
              <a:t> by </a:t>
            </a:r>
            <a:r>
              <a:rPr lang="it-IT" sz="2400" dirty="0" err="1"/>
              <a:t>using</a:t>
            </a:r>
            <a:r>
              <a:rPr lang="it-IT" sz="2400" dirty="0"/>
              <a:t> </a:t>
            </a:r>
            <a:r>
              <a:rPr lang="it-IT" sz="2400" dirty="0" err="1"/>
              <a:t>various</a:t>
            </a:r>
            <a:r>
              <a:rPr lang="it-IT" sz="2400" dirty="0"/>
              <a:t> </a:t>
            </a:r>
            <a:r>
              <a:rPr lang="it-IT" sz="2400" dirty="0" err="1"/>
              <a:t>solvents</a:t>
            </a:r>
            <a:r>
              <a:rPr lang="it-IT" sz="2400" dirty="0"/>
              <a:t> </a:t>
            </a:r>
            <a:r>
              <a:rPr lang="it-IT" sz="2400" dirty="0" err="1"/>
              <a:t>such</a:t>
            </a:r>
            <a:r>
              <a:rPr lang="it-IT" sz="2400" dirty="0"/>
              <a:t> </a:t>
            </a:r>
            <a:r>
              <a:rPr lang="it-IT" sz="2400" dirty="0" err="1"/>
              <a:t>as</a:t>
            </a:r>
            <a:r>
              <a:rPr lang="it-IT" sz="2400" dirty="0"/>
              <a:t> </a:t>
            </a:r>
            <a:r>
              <a:rPr lang="it-IT" sz="2400" dirty="0" err="1"/>
              <a:t>hydroalcoholic</a:t>
            </a:r>
            <a:r>
              <a:rPr lang="it-IT" sz="2400" dirty="0"/>
              <a:t>, </a:t>
            </a:r>
            <a:r>
              <a:rPr lang="it-IT" sz="2400" dirty="0" err="1"/>
              <a:t>glycolic</a:t>
            </a:r>
            <a:r>
              <a:rPr lang="it-IT" sz="2400" dirty="0"/>
              <a:t> (98% </a:t>
            </a:r>
            <a:r>
              <a:rPr lang="it-IT" sz="2400" dirty="0" err="1"/>
              <a:t>propylene</a:t>
            </a:r>
            <a:r>
              <a:rPr lang="it-IT" sz="2400" dirty="0"/>
              <a:t> </a:t>
            </a:r>
            <a:r>
              <a:rPr lang="it-IT" sz="2400" dirty="0" err="1"/>
              <a:t>glycol</a:t>
            </a:r>
            <a:r>
              <a:rPr lang="it-IT" sz="2400" dirty="0"/>
              <a:t>) and </a:t>
            </a:r>
            <a:r>
              <a:rPr lang="it-IT" sz="2400" dirty="0" err="1"/>
              <a:t>glyceric</a:t>
            </a:r>
            <a:r>
              <a:rPr lang="it-IT" sz="2400" dirty="0"/>
              <a:t> </a:t>
            </a:r>
            <a:r>
              <a:rPr lang="it-IT" sz="2400" dirty="0" err="1"/>
              <a:t>solutions</a:t>
            </a:r>
            <a:r>
              <a:rPr lang="it-IT" sz="2400" dirty="0"/>
              <a:t>, and </a:t>
            </a:r>
            <a:r>
              <a:rPr lang="it-IT" sz="2400" dirty="0" err="1"/>
              <a:t>oil</a:t>
            </a:r>
            <a:r>
              <a:rPr lang="it-IT" sz="2400" dirty="0"/>
              <a:t> </a:t>
            </a:r>
            <a:r>
              <a:rPr lang="it-IT" sz="2400" dirty="0" err="1"/>
              <a:t>as</a:t>
            </a:r>
            <a:r>
              <a:rPr lang="it-IT" sz="2400" dirty="0"/>
              <a:t> </a:t>
            </a:r>
            <a:r>
              <a:rPr lang="it-IT" sz="2400" dirty="0" err="1"/>
              <a:t>well</a:t>
            </a:r>
            <a:r>
              <a:rPr lang="it-IT" sz="2400" dirty="0"/>
              <a:t> </a:t>
            </a:r>
            <a:r>
              <a:rPr lang="it-IT" sz="2400" dirty="0" err="1"/>
              <a:t>as</a:t>
            </a:r>
            <a:r>
              <a:rPr lang="it-IT" sz="2400" dirty="0"/>
              <a:t> in </a:t>
            </a:r>
            <a:r>
              <a:rPr lang="it-IT" sz="2400" dirty="0" err="1"/>
              <a:t>powder</a:t>
            </a:r>
            <a:r>
              <a:rPr lang="it-IT" sz="2400" dirty="0"/>
              <a:t> </a:t>
            </a:r>
            <a:r>
              <a:rPr lang="it-IT" sz="2400" dirty="0" err="1"/>
              <a:t>form</a:t>
            </a:r>
            <a:r>
              <a:rPr lang="it-IT" sz="2400" dirty="0"/>
              <a:t>, </a:t>
            </a:r>
            <a:r>
              <a:rPr lang="it-IT" sz="2400" dirty="0" err="1"/>
              <a:t>named</a:t>
            </a:r>
            <a:r>
              <a:rPr lang="it-IT" sz="2400" dirty="0"/>
              <a:t> ESIT12, </a:t>
            </a:r>
            <a:r>
              <a:rPr lang="it-IT" sz="2400" dirty="0" err="1"/>
              <a:t>were</a:t>
            </a:r>
            <a:r>
              <a:rPr lang="it-IT" sz="2400" dirty="0"/>
              <a:t> </a:t>
            </a:r>
            <a:r>
              <a:rPr lang="it-IT" sz="2400" dirty="0" err="1"/>
              <a:t>prepared</a:t>
            </a:r>
            <a:r>
              <a:rPr lang="it-IT" sz="2400" dirty="0"/>
              <a:t>. The </a:t>
            </a:r>
            <a:r>
              <a:rPr lang="it-IT" sz="2400" dirty="0" err="1"/>
              <a:t>molecular</a:t>
            </a:r>
            <a:r>
              <a:rPr lang="it-IT" sz="2400" dirty="0"/>
              <a:t> </a:t>
            </a:r>
            <a:r>
              <a:rPr lang="it-IT" sz="2400" dirty="0" err="1"/>
              <a:t>composition</a:t>
            </a:r>
            <a:r>
              <a:rPr lang="it-IT" sz="2400" dirty="0"/>
              <a:t> of the </a:t>
            </a:r>
            <a:r>
              <a:rPr lang="it-IT" sz="2400" dirty="0" err="1"/>
              <a:t>different</a:t>
            </a:r>
            <a:r>
              <a:rPr lang="it-IT" sz="2400" dirty="0"/>
              <a:t> </a:t>
            </a:r>
            <a:r>
              <a:rPr lang="it-IT" sz="2400" dirty="0" err="1"/>
              <a:t>preparations</a:t>
            </a:r>
            <a:r>
              <a:rPr lang="it-IT" sz="2400" dirty="0"/>
              <a:t> </a:t>
            </a:r>
            <a:r>
              <a:rPr lang="it-IT" sz="2400" dirty="0" err="1"/>
              <a:t>was</a:t>
            </a:r>
            <a:r>
              <a:rPr lang="it-IT" sz="2400" dirty="0"/>
              <a:t> </a:t>
            </a:r>
            <a:r>
              <a:rPr lang="it-IT" sz="2400" dirty="0" err="1"/>
              <a:t>evaluated</a:t>
            </a:r>
            <a:r>
              <a:rPr lang="it-IT" sz="2400" dirty="0"/>
              <a:t> by HPLC-UV-ESI-MS and </a:t>
            </a:r>
            <a:r>
              <a:rPr lang="it-IT" sz="2400" dirty="0" err="1"/>
              <a:t>their</a:t>
            </a:r>
            <a:r>
              <a:rPr lang="it-IT" sz="2400" dirty="0"/>
              <a:t> </a:t>
            </a:r>
            <a:r>
              <a:rPr lang="it-IT" sz="2400" dirty="0" err="1"/>
              <a:t>antioxidant</a:t>
            </a:r>
            <a:r>
              <a:rPr lang="it-IT" sz="2400" dirty="0"/>
              <a:t> </a:t>
            </a:r>
            <a:r>
              <a:rPr lang="it-IT" sz="2400" dirty="0" err="1"/>
              <a:t>activity</a:t>
            </a:r>
            <a:r>
              <a:rPr lang="it-IT" sz="2400" dirty="0"/>
              <a:t> </a:t>
            </a:r>
            <a:r>
              <a:rPr lang="it-IT" sz="2400" dirty="0" err="1"/>
              <a:t>determined</a:t>
            </a:r>
            <a:r>
              <a:rPr lang="it-IT" sz="2400" dirty="0"/>
              <a:t>. </a:t>
            </a:r>
          </a:p>
          <a:p>
            <a:pPr algn="just"/>
            <a:r>
              <a:rPr lang="it-IT" sz="2400" dirty="0"/>
              <a:t>HPLC-UV-ESI-MS and tandem MS </a:t>
            </a:r>
            <a:r>
              <a:rPr lang="it-IT" sz="2400" dirty="0" err="1"/>
              <a:t>analyses</a:t>
            </a:r>
            <a:r>
              <a:rPr lang="it-IT" sz="2400" dirty="0"/>
              <a:t> of the </a:t>
            </a:r>
            <a:r>
              <a:rPr lang="it-IT" sz="2400" dirty="0" err="1"/>
              <a:t>various</a:t>
            </a:r>
            <a:r>
              <a:rPr lang="it-IT" sz="2400" dirty="0"/>
              <a:t> </a:t>
            </a:r>
            <a:r>
              <a:rPr lang="it-IT" sz="2400" dirty="0" err="1"/>
              <a:t>propolis</a:t>
            </a:r>
            <a:r>
              <a:rPr lang="it-IT" sz="2400" dirty="0"/>
              <a:t> </a:t>
            </a:r>
            <a:r>
              <a:rPr lang="it-IT" sz="2400" dirty="0" err="1"/>
              <a:t>preparations</a:t>
            </a:r>
            <a:r>
              <a:rPr lang="it-IT" sz="2400" dirty="0"/>
              <a:t> in </a:t>
            </a:r>
            <a:r>
              <a:rPr lang="it-IT" sz="2400" dirty="0" err="1"/>
              <a:t>various</a:t>
            </a:r>
            <a:r>
              <a:rPr lang="it-IT" sz="2400" dirty="0"/>
              <a:t> </a:t>
            </a:r>
            <a:r>
              <a:rPr lang="it-IT" sz="2400" dirty="0" err="1"/>
              <a:t>solvents</a:t>
            </a:r>
            <a:r>
              <a:rPr lang="it-IT" sz="2400" dirty="0"/>
              <a:t> led to the </a:t>
            </a:r>
            <a:r>
              <a:rPr lang="it-IT" sz="2400" dirty="0" err="1"/>
              <a:t>identification</a:t>
            </a:r>
            <a:r>
              <a:rPr lang="it-IT" sz="2400" dirty="0"/>
              <a:t> of ~30 </a:t>
            </a:r>
            <a:r>
              <a:rPr lang="it-IT" sz="2400" dirty="0" err="1"/>
              <a:t>compounds</a:t>
            </a:r>
            <a:r>
              <a:rPr lang="it-IT" sz="2400" dirty="0"/>
              <a:t> in </a:t>
            </a:r>
            <a:r>
              <a:rPr lang="it-IT" sz="2400" dirty="0" err="1"/>
              <a:t>each</a:t>
            </a:r>
            <a:r>
              <a:rPr lang="it-IT" sz="2400" dirty="0"/>
              <a:t> sample </a:t>
            </a:r>
            <a:r>
              <a:rPr lang="it-IT" sz="2400" dirty="0" err="1"/>
              <a:t>accounting</a:t>
            </a:r>
            <a:r>
              <a:rPr lang="it-IT" sz="2400" dirty="0"/>
              <a:t> for ~60-70% of the </a:t>
            </a:r>
            <a:r>
              <a:rPr lang="it-IT" sz="2400" dirty="0" err="1"/>
              <a:t>total</a:t>
            </a:r>
            <a:r>
              <a:rPr lang="it-IT" sz="2400" dirty="0"/>
              <a:t> </a:t>
            </a:r>
            <a:r>
              <a:rPr lang="it-IT" sz="2400" dirty="0" err="1"/>
              <a:t>molecular</a:t>
            </a:r>
            <a:r>
              <a:rPr lang="it-IT" sz="2400" dirty="0"/>
              <a:t> </a:t>
            </a:r>
            <a:r>
              <a:rPr lang="it-IT" sz="2400" dirty="0" err="1"/>
              <a:t>species</a:t>
            </a:r>
            <a:r>
              <a:rPr lang="it-IT" sz="2400" dirty="0"/>
              <a:t>. </a:t>
            </a:r>
            <a:r>
              <a:rPr lang="en-US" sz="2400" dirty="0"/>
              <a:t>The remaining unidentified part could be mainly represented by the family of triterpenoids and a small fraction of glycosylated derivatives. In fact, triterpenoids are abundant and very common in all vegetable forms and they are generally present in any kind extract.</a:t>
            </a:r>
            <a:r>
              <a:rPr lang="en-GB" sz="2400" dirty="0"/>
              <a:t> </a:t>
            </a:r>
            <a:endParaRPr lang="it-IT" sz="2400" dirty="0"/>
          </a:p>
        </p:txBody>
      </p:sp>
    </p:spTree>
  </p:cSld>
  <p:clrMapOvr>
    <a:masterClrMapping/>
  </p:clrMapOvr>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755900" rtl="0" eaLnBrk="1" fontAlgn="base" latinLnBrk="0" hangingPunct="1">
          <a:lnSpc>
            <a:spcPct val="100000"/>
          </a:lnSpc>
          <a:spcBef>
            <a:spcPct val="0"/>
          </a:spcBef>
          <a:spcAft>
            <a:spcPct val="0"/>
          </a:spcAft>
          <a:buClrTx/>
          <a:buSzTx/>
          <a:buFontTx/>
          <a:buNone/>
          <a:tabLst/>
          <a:defRPr kumimoji="0" lang="it-IT" sz="15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755900" rtl="0" eaLnBrk="1" fontAlgn="base" latinLnBrk="0" hangingPunct="1">
          <a:lnSpc>
            <a:spcPct val="100000"/>
          </a:lnSpc>
          <a:spcBef>
            <a:spcPct val="0"/>
          </a:spcBef>
          <a:spcAft>
            <a:spcPct val="0"/>
          </a:spcAft>
          <a:buClrTx/>
          <a:buSzTx/>
          <a:buFontTx/>
          <a:buNone/>
          <a:tabLst/>
          <a:defRPr kumimoji="0" lang="it-IT" sz="15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2587</TotalTime>
  <Words>1177</Words>
  <Application>Microsoft Office PowerPoint</Application>
  <PresentationFormat>Personalizzato</PresentationFormat>
  <Paragraphs>27</Paragraphs>
  <Slides>1</Slides>
  <Notes>1</Notes>
  <HiddenSlides>0</HiddenSlides>
  <MMClips>0</MMClips>
  <ScaleCrop>false</ScaleCrop>
  <HeadingPairs>
    <vt:vector size="8" baseType="variant">
      <vt:variant>
        <vt:lpstr>Caratteri utilizzati</vt:lpstr>
      </vt:variant>
      <vt:variant>
        <vt:i4>1</vt:i4>
      </vt:variant>
      <vt:variant>
        <vt:lpstr>Tema</vt:lpstr>
      </vt:variant>
      <vt:variant>
        <vt:i4>1</vt:i4>
      </vt:variant>
      <vt:variant>
        <vt:lpstr>Server OLE incorporati</vt:lpstr>
      </vt:variant>
      <vt:variant>
        <vt:i4>1</vt:i4>
      </vt:variant>
      <vt:variant>
        <vt:lpstr>Titoli diapositive</vt:lpstr>
      </vt:variant>
      <vt:variant>
        <vt:i4>1</vt:i4>
      </vt:variant>
    </vt:vector>
  </HeadingPairs>
  <TitlesOfParts>
    <vt:vector size="4" baseType="lpstr">
      <vt:lpstr>Arial</vt:lpstr>
      <vt:lpstr>Struttura predefinita</vt:lpstr>
      <vt:lpstr>Immagine</vt:lpstr>
      <vt:lpstr>Presentazione standard di PowerPoint</vt:lpstr>
    </vt:vector>
  </TitlesOfParts>
  <Company>CAPITANIOVASSALLOBUZZEGA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MATDANLINAELI</dc:creator>
  <cp:lastModifiedBy>utente</cp:lastModifiedBy>
  <cp:revision>161</cp:revision>
  <dcterms:created xsi:type="dcterms:W3CDTF">2010-12-07T15:26:52Z</dcterms:created>
  <dcterms:modified xsi:type="dcterms:W3CDTF">2018-07-11T16:15:15Z</dcterms:modified>
</cp:coreProperties>
</file>