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28803600" cy="51206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ovaxp" initials="p" lastIdx="1" clrIdx="0">
    <p:extLst>
      <p:ext uri="{19B8F6BF-5375-455C-9EA6-DF929625EA0E}">
        <p15:presenceInfo xmlns:p15="http://schemas.microsoft.com/office/powerpoint/2012/main" userId="S-1-5-21-1011956646-555816375-1093625069-1968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1" d="100"/>
          <a:sy n="41" d="100"/>
        </p:scale>
        <p:origin x="1110" y="-77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271" y="8380317"/>
            <a:ext cx="24483060" cy="17827413"/>
          </a:xfrm>
        </p:spPr>
        <p:txBody>
          <a:bodyPr anchor="b"/>
          <a:lstStyle>
            <a:lvl1pPr algn="ctr">
              <a:defRPr sz="1890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450" y="26895222"/>
            <a:ext cx="21602700" cy="12363027"/>
          </a:xfrm>
        </p:spPr>
        <p:txBody>
          <a:bodyPr/>
          <a:lstStyle>
            <a:lvl1pPr marL="0" indent="0" algn="ctr">
              <a:buNone/>
              <a:defRPr sz="7566"/>
            </a:lvl1pPr>
            <a:lvl2pPr marL="1440610" indent="0" algn="ctr">
              <a:buNone/>
              <a:defRPr sz="6305"/>
            </a:lvl2pPr>
            <a:lvl3pPr marL="2881219" indent="0" algn="ctr">
              <a:buNone/>
              <a:defRPr sz="5670"/>
            </a:lvl3pPr>
            <a:lvl4pPr marL="4321829" indent="0" algn="ctr">
              <a:buNone/>
              <a:defRPr sz="5044"/>
            </a:lvl4pPr>
            <a:lvl5pPr marL="5762439" indent="0" algn="ctr">
              <a:buNone/>
              <a:defRPr sz="5044"/>
            </a:lvl5pPr>
            <a:lvl6pPr marL="7203048" indent="0" algn="ctr">
              <a:buNone/>
              <a:defRPr sz="5044"/>
            </a:lvl6pPr>
            <a:lvl7pPr marL="8643658" indent="0" algn="ctr">
              <a:buNone/>
              <a:defRPr sz="5044"/>
            </a:lvl7pPr>
            <a:lvl8pPr marL="10084267" indent="0" algn="ctr">
              <a:buNone/>
              <a:defRPr sz="5044"/>
            </a:lvl8pPr>
            <a:lvl9pPr marL="11524877" indent="0" algn="ctr">
              <a:buNone/>
              <a:defRPr sz="504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4BBD-8B05-4CB1-A974-F33A5B9A1C5F}" type="datetimeFigureOut">
              <a:rPr lang="it-IT" smtClean="0"/>
              <a:t>07/10/2019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80030-8975-44C8-A5FD-601A30CA68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2873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4BBD-8B05-4CB1-A974-F33A5B9A1C5F}" type="datetimeFigureOut">
              <a:rPr lang="it-IT" smtClean="0"/>
              <a:t>07/10/2019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80030-8975-44C8-A5FD-601A30CA68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6003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2578" y="2726267"/>
            <a:ext cx="6210776" cy="43395053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250" y="2726267"/>
            <a:ext cx="18272284" cy="43395053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4BBD-8B05-4CB1-A974-F33A5B9A1C5F}" type="datetimeFigureOut">
              <a:rPr lang="it-IT" smtClean="0"/>
              <a:t>07/10/2019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80030-8975-44C8-A5FD-601A30CA68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7957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4BBD-8B05-4CB1-A974-F33A5B9A1C5F}" type="datetimeFigureOut">
              <a:rPr lang="it-IT" smtClean="0"/>
              <a:t>07/10/2019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80030-8975-44C8-A5FD-601A30CA68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6846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247" y="12766056"/>
            <a:ext cx="24843105" cy="21300433"/>
          </a:xfrm>
        </p:spPr>
        <p:txBody>
          <a:bodyPr anchor="b"/>
          <a:lstStyle>
            <a:lvl1pPr>
              <a:defRPr sz="1890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247" y="34268003"/>
            <a:ext cx="24843105" cy="11201394"/>
          </a:xfrm>
        </p:spPr>
        <p:txBody>
          <a:bodyPr/>
          <a:lstStyle>
            <a:lvl1pPr marL="0" indent="0">
              <a:buNone/>
              <a:defRPr sz="7566">
                <a:solidFill>
                  <a:schemeClr val="tx1"/>
                </a:solidFill>
              </a:defRPr>
            </a:lvl1pPr>
            <a:lvl2pPr marL="1440610" indent="0">
              <a:buNone/>
              <a:defRPr sz="6305">
                <a:solidFill>
                  <a:schemeClr val="tx1">
                    <a:tint val="75000"/>
                  </a:schemeClr>
                </a:solidFill>
              </a:defRPr>
            </a:lvl2pPr>
            <a:lvl3pPr marL="2881219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3pPr>
            <a:lvl4pPr marL="4321829" indent="0">
              <a:buNone/>
              <a:defRPr sz="5044">
                <a:solidFill>
                  <a:schemeClr val="tx1">
                    <a:tint val="75000"/>
                  </a:schemeClr>
                </a:solidFill>
              </a:defRPr>
            </a:lvl4pPr>
            <a:lvl5pPr marL="5762439" indent="0">
              <a:buNone/>
              <a:defRPr sz="5044">
                <a:solidFill>
                  <a:schemeClr val="tx1">
                    <a:tint val="75000"/>
                  </a:schemeClr>
                </a:solidFill>
              </a:defRPr>
            </a:lvl5pPr>
            <a:lvl6pPr marL="7203048" indent="0">
              <a:buNone/>
              <a:defRPr sz="5044">
                <a:solidFill>
                  <a:schemeClr val="tx1">
                    <a:tint val="75000"/>
                  </a:schemeClr>
                </a:solidFill>
              </a:defRPr>
            </a:lvl6pPr>
            <a:lvl7pPr marL="8643658" indent="0">
              <a:buNone/>
              <a:defRPr sz="5044">
                <a:solidFill>
                  <a:schemeClr val="tx1">
                    <a:tint val="75000"/>
                  </a:schemeClr>
                </a:solidFill>
              </a:defRPr>
            </a:lvl7pPr>
            <a:lvl8pPr marL="10084267" indent="0">
              <a:buNone/>
              <a:defRPr sz="5044">
                <a:solidFill>
                  <a:schemeClr val="tx1">
                    <a:tint val="75000"/>
                  </a:schemeClr>
                </a:solidFill>
              </a:defRPr>
            </a:lvl8pPr>
            <a:lvl9pPr marL="11524877" indent="0">
              <a:buNone/>
              <a:defRPr sz="50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4BBD-8B05-4CB1-A974-F33A5B9A1C5F}" type="datetimeFigureOut">
              <a:rPr lang="it-IT" smtClean="0"/>
              <a:t>07/10/2019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80030-8975-44C8-A5FD-601A30CA68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3858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249" y="13631341"/>
            <a:ext cx="12241530" cy="3248999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1823" y="13631341"/>
            <a:ext cx="12241530" cy="3248999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4BBD-8B05-4CB1-A974-F33A5B9A1C5F}" type="datetimeFigureOut">
              <a:rPr lang="it-IT" smtClean="0"/>
              <a:t>07/10/2019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80030-8975-44C8-A5FD-601A30CA68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3714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999" y="2726282"/>
            <a:ext cx="24843105" cy="989753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4003" y="12552690"/>
            <a:ext cx="12185271" cy="6151879"/>
          </a:xfrm>
        </p:spPr>
        <p:txBody>
          <a:bodyPr anchor="b"/>
          <a:lstStyle>
            <a:lvl1pPr marL="0" indent="0">
              <a:buNone/>
              <a:defRPr sz="7566" b="1"/>
            </a:lvl1pPr>
            <a:lvl2pPr marL="1440610" indent="0">
              <a:buNone/>
              <a:defRPr sz="6305" b="1"/>
            </a:lvl2pPr>
            <a:lvl3pPr marL="2881219" indent="0">
              <a:buNone/>
              <a:defRPr sz="5670" b="1"/>
            </a:lvl3pPr>
            <a:lvl4pPr marL="4321829" indent="0">
              <a:buNone/>
              <a:defRPr sz="5044" b="1"/>
            </a:lvl4pPr>
            <a:lvl5pPr marL="5762439" indent="0">
              <a:buNone/>
              <a:defRPr sz="5044" b="1"/>
            </a:lvl5pPr>
            <a:lvl6pPr marL="7203048" indent="0">
              <a:buNone/>
              <a:defRPr sz="5044" b="1"/>
            </a:lvl6pPr>
            <a:lvl7pPr marL="8643658" indent="0">
              <a:buNone/>
              <a:defRPr sz="5044" b="1"/>
            </a:lvl7pPr>
            <a:lvl8pPr marL="10084267" indent="0">
              <a:buNone/>
              <a:defRPr sz="5044" b="1"/>
            </a:lvl8pPr>
            <a:lvl9pPr marL="11524877" indent="0">
              <a:buNone/>
              <a:defRPr sz="5044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4003" y="18704569"/>
            <a:ext cx="12185271" cy="2751159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1824" y="12552690"/>
            <a:ext cx="12245282" cy="6151879"/>
          </a:xfrm>
        </p:spPr>
        <p:txBody>
          <a:bodyPr anchor="b"/>
          <a:lstStyle>
            <a:lvl1pPr marL="0" indent="0">
              <a:buNone/>
              <a:defRPr sz="7566" b="1"/>
            </a:lvl1pPr>
            <a:lvl2pPr marL="1440610" indent="0">
              <a:buNone/>
              <a:defRPr sz="6305" b="1"/>
            </a:lvl2pPr>
            <a:lvl3pPr marL="2881219" indent="0">
              <a:buNone/>
              <a:defRPr sz="5670" b="1"/>
            </a:lvl3pPr>
            <a:lvl4pPr marL="4321829" indent="0">
              <a:buNone/>
              <a:defRPr sz="5044" b="1"/>
            </a:lvl4pPr>
            <a:lvl5pPr marL="5762439" indent="0">
              <a:buNone/>
              <a:defRPr sz="5044" b="1"/>
            </a:lvl5pPr>
            <a:lvl6pPr marL="7203048" indent="0">
              <a:buNone/>
              <a:defRPr sz="5044" b="1"/>
            </a:lvl6pPr>
            <a:lvl7pPr marL="8643658" indent="0">
              <a:buNone/>
              <a:defRPr sz="5044" b="1"/>
            </a:lvl7pPr>
            <a:lvl8pPr marL="10084267" indent="0">
              <a:buNone/>
              <a:defRPr sz="5044" b="1"/>
            </a:lvl8pPr>
            <a:lvl9pPr marL="11524877" indent="0">
              <a:buNone/>
              <a:defRPr sz="5044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1824" y="18704569"/>
            <a:ext cx="12245282" cy="2751159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4BBD-8B05-4CB1-A974-F33A5B9A1C5F}" type="datetimeFigureOut">
              <a:rPr lang="it-IT" smtClean="0"/>
              <a:t>07/10/2019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80030-8975-44C8-A5FD-601A30CA68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6619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4BBD-8B05-4CB1-A974-F33A5B9A1C5F}" type="datetimeFigureOut">
              <a:rPr lang="it-IT" smtClean="0"/>
              <a:t>07/10/2019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80030-8975-44C8-A5FD-601A30CA68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3449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4BBD-8B05-4CB1-A974-F33A5B9A1C5F}" type="datetimeFigureOut">
              <a:rPr lang="it-IT" smtClean="0"/>
              <a:t>07/10/2019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80030-8975-44C8-A5FD-601A30CA68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2126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999" y="3413760"/>
            <a:ext cx="9289911" cy="11948165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5281" y="7372781"/>
            <a:ext cx="14581823" cy="36389736"/>
          </a:xfrm>
        </p:spPr>
        <p:txBody>
          <a:bodyPr/>
          <a:lstStyle>
            <a:lvl1pPr>
              <a:defRPr sz="10079"/>
            </a:lvl1pPr>
            <a:lvl2pPr>
              <a:defRPr sz="8827"/>
            </a:lvl2pPr>
            <a:lvl3pPr>
              <a:defRPr sz="7566"/>
            </a:lvl3pPr>
            <a:lvl4pPr>
              <a:defRPr sz="6305"/>
            </a:lvl4pPr>
            <a:lvl5pPr>
              <a:defRPr sz="6305"/>
            </a:lvl5pPr>
            <a:lvl6pPr>
              <a:defRPr sz="6305"/>
            </a:lvl6pPr>
            <a:lvl7pPr>
              <a:defRPr sz="6305"/>
            </a:lvl7pPr>
            <a:lvl8pPr>
              <a:defRPr sz="6305"/>
            </a:lvl8pPr>
            <a:lvl9pPr>
              <a:defRPr sz="630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999" y="15361915"/>
            <a:ext cx="9289911" cy="28459861"/>
          </a:xfrm>
        </p:spPr>
        <p:txBody>
          <a:bodyPr/>
          <a:lstStyle>
            <a:lvl1pPr marL="0" indent="0">
              <a:buNone/>
              <a:defRPr sz="5044"/>
            </a:lvl1pPr>
            <a:lvl2pPr marL="1440610" indent="0">
              <a:buNone/>
              <a:defRPr sz="4409"/>
            </a:lvl2pPr>
            <a:lvl3pPr marL="2881219" indent="0">
              <a:buNone/>
              <a:defRPr sz="3783"/>
            </a:lvl3pPr>
            <a:lvl4pPr marL="4321829" indent="0">
              <a:buNone/>
              <a:defRPr sz="3148"/>
            </a:lvl4pPr>
            <a:lvl5pPr marL="5762439" indent="0">
              <a:buNone/>
              <a:defRPr sz="3148"/>
            </a:lvl5pPr>
            <a:lvl6pPr marL="7203048" indent="0">
              <a:buNone/>
              <a:defRPr sz="3148"/>
            </a:lvl6pPr>
            <a:lvl7pPr marL="8643658" indent="0">
              <a:buNone/>
              <a:defRPr sz="3148"/>
            </a:lvl7pPr>
            <a:lvl8pPr marL="10084267" indent="0">
              <a:buNone/>
              <a:defRPr sz="3148"/>
            </a:lvl8pPr>
            <a:lvl9pPr marL="11524877" indent="0">
              <a:buNone/>
              <a:defRPr sz="3148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4BBD-8B05-4CB1-A974-F33A5B9A1C5F}" type="datetimeFigureOut">
              <a:rPr lang="it-IT" smtClean="0"/>
              <a:t>07/10/2019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80030-8975-44C8-A5FD-601A30CA68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1497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999" y="3413760"/>
            <a:ext cx="9289911" cy="11948165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5281" y="7372781"/>
            <a:ext cx="14581823" cy="36389736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610" indent="0">
              <a:buNone/>
              <a:defRPr sz="8827"/>
            </a:lvl2pPr>
            <a:lvl3pPr marL="2881219" indent="0">
              <a:buNone/>
              <a:defRPr sz="7566"/>
            </a:lvl3pPr>
            <a:lvl4pPr marL="4321829" indent="0">
              <a:buNone/>
              <a:defRPr sz="6305"/>
            </a:lvl4pPr>
            <a:lvl5pPr marL="5762439" indent="0">
              <a:buNone/>
              <a:defRPr sz="6305"/>
            </a:lvl5pPr>
            <a:lvl6pPr marL="7203048" indent="0">
              <a:buNone/>
              <a:defRPr sz="6305"/>
            </a:lvl6pPr>
            <a:lvl7pPr marL="8643658" indent="0">
              <a:buNone/>
              <a:defRPr sz="6305"/>
            </a:lvl7pPr>
            <a:lvl8pPr marL="10084267" indent="0">
              <a:buNone/>
              <a:defRPr sz="6305"/>
            </a:lvl8pPr>
            <a:lvl9pPr marL="11524877" indent="0">
              <a:buNone/>
              <a:defRPr sz="63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999" y="15361915"/>
            <a:ext cx="9289911" cy="28459861"/>
          </a:xfrm>
        </p:spPr>
        <p:txBody>
          <a:bodyPr/>
          <a:lstStyle>
            <a:lvl1pPr marL="0" indent="0">
              <a:buNone/>
              <a:defRPr sz="5044"/>
            </a:lvl1pPr>
            <a:lvl2pPr marL="1440610" indent="0">
              <a:buNone/>
              <a:defRPr sz="4409"/>
            </a:lvl2pPr>
            <a:lvl3pPr marL="2881219" indent="0">
              <a:buNone/>
              <a:defRPr sz="3783"/>
            </a:lvl3pPr>
            <a:lvl4pPr marL="4321829" indent="0">
              <a:buNone/>
              <a:defRPr sz="3148"/>
            </a:lvl4pPr>
            <a:lvl5pPr marL="5762439" indent="0">
              <a:buNone/>
              <a:defRPr sz="3148"/>
            </a:lvl5pPr>
            <a:lvl6pPr marL="7203048" indent="0">
              <a:buNone/>
              <a:defRPr sz="3148"/>
            </a:lvl6pPr>
            <a:lvl7pPr marL="8643658" indent="0">
              <a:buNone/>
              <a:defRPr sz="3148"/>
            </a:lvl7pPr>
            <a:lvl8pPr marL="10084267" indent="0">
              <a:buNone/>
              <a:defRPr sz="3148"/>
            </a:lvl8pPr>
            <a:lvl9pPr marL="11524877" indent="0">
              <a:buNone/>
              <a:defRPr sz="3148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4BBD-8B05-4CB1-A974-F33A5B9A1C5F}" type="datetimeFigureOut">
              <a:rPr lang="it-IT" smtClean="0"/>
              <a:t>07/10/2019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80030-8975-44C8-A5FD-601A30CA68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9915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248" y="2726282"/>
            <a:ext cx="24843105" cy="9897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248" y="13631341"/>
            <a:ext cx="24843105" cy="32489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248" y="47460760"/>
            <a:ext cx="6480810" cy="27262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94BBD-8B05-4CB1-A974-F33A5B9A1C5F}" type="datetimeFigureOut">
              <a:rPr lang="it-IT" smtClean="0"/>
              <a:t>07/10/2019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1193" y="47460760"/>
            <a:ext cx="9721215" cy="27262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2543" y="47460760"/>
            <a:ext cx="6480810" cy="27262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80030-8975-44C8-A5FD-601A30CA68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616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2881219" rtl="0" eaLnBrk="1" latinLnBrk="0" hangingPunct="1">
        <a:lnSpc>
          <a:spcPct val="90000"/>
        </a:lnSpc>
        <a:spcBef>
          <a:spcPct val="0"/>
        </a:spcBef>
        <a:buNone/>
        <a:defRPr sz="138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300" indent="-720300" algn="l" defTabSz="2881219" rtl="0" eaLnBrk="1" latinLnBrk="0" hangingPunct="1">
        <a:lnSpc>
          <a:spcPct val="90000"/>
        </a:lnSpc>
        <a:spcBef>
          <a:spcPts val="3148"/>
        </a:spcBef>
        <a:buFont typeface="Arial" panose="020B0604020202020204" pitchFamily="34" charset="0"/>
        <a:buChar char="•"/>
        <a:defRPr sz="8827" kern="1200">
          <a:solidFill>
            <a:schemeClr val="tx1"/>
          </a:solidFill>
          <a:latin typeface="+mn-lt"/>
          <a:ea typeface="+mn-ea"/>
          <a:cs typeface="+mn-cs"/>
        </a:defRPr>
      </a:lvl1pPr>
      <a:lvl2pPr marL="2160910" indent="-720300" algn="l" defTabSz="2881219" rtl="0" eaLnBrk="1" latinLnBrk="0" hangingPunct="1">
        <a:lnSpc>
          <a:spcPct val="90000"/>
        </a:lnSpc>
        <a:spcBef>
          <a:spcPts val="1574"/>
        </a:spcBef>
        <a:buFont typeface="Arial" panose="020B0604020202020204" pitchFamily="34" charset="0"/>
        <a:buChar char="•"/>
        <a:defRPr sz="7566" kern="1200">
          <a:solidFill>
            <a:schemeClr val="tx1"/>
          </a:solidFill>
          <a:latin typeface="+mn-lt"/>
          <a:ea typeface="+mn-ea"/>
          <a:cs typeface="+mn-cs"/>
        </a:defRPr>
      </a:lvl2pPr>
      <a:lvl3pPr marL="3601519" indent="-720300" algn="l" defTabSz="2881219" rtl="0" eaLnBrk="1" latinLnBrk="0" hangingPunct="1">
        <a:lnSpc>
          <a:spcPct val="90000"/>
        </a:lnSpc>
        <a:spcBef>
          <a:spcPts val="1574"/>
        </a:spcBef>
        <a:buFont typeface="Arial" panose="020B0604020202020204" pitchFamily="34" charset="0"/>
        <a:buChar char="•"/>
        <a:defRPr sz="6305" kern="1200">
          <a:solidFill>
            <a:schemeClr val="tx1"/>
          </a:solidFill>
          <a:latin typeface="+mn-lt"/>
          <a:ea typeface="+mn-ea"/>
          <a:cs typeface="+mn-cs"/>
        </a:defRPr>
      </a:lvl3pPr>
      <a:lvl4pPr marL="5042129" indent="-720300" algn="l" defTabSz="2881219" rtl="0" eaLnBrk="1" latinLnBrk="0" hangingPunct="1">
        <a:lnSpc>
          <a:spcPct val="90000"/>
        </a:lnSpc>
        <a:spcBef>
          <a:spcPts val="1574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4pPr>
      <a:lvl5pPr marL="6482739" indent="-720300" algn="l" defTabSz="2881219" rtl="0" eaLnBrk="1" latinLnBrk="0" hangingPunct="1">
        <a:lnSpc>
          <a:spcPct val="90000"/>
        </a:lnSpc>
        <a:spcBef>
          <a:spcPts val="1574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5pPr>
      <a:lvl6pPr marL="7923348" indent="-720300" algn="l" defTabSz="2881219" rtl="0" eaLnBrk="1" latinLnBrk="0" hangingPunct="1">
        <a:lnSpc>
          <a:spcPct val="90000"/>
        </a:lnSpc>
        <a:spcBef>
          <a:spcPts val="1574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6pPr>
      <a:lvl7pPr marL="9363958" indent="-720300" algn="l" defTabSz="2881219" rtl="0" eaLnBrk="1" latinLnBrk="0" hangingPunct="1">
        <a:lnSpc>
          <a:spcPct val="90000"/>
        </a:lnSpc>
        <a:spcBef>
          <a:spcPts val="1574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7pPr>
      <a:lvl8pPr marL="10804567" indent="-720300" algn="l" defTabSz="2881219" rtl="0" eaLnBrk="1" latinLnBrk="0" hangingPunct="1">
        <a:lnSpc>
          <a:spcPct val="90000"/>
        </a:lnSpc>
        <a:spcBef>
          <a:spcPts val="1574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8pPr>
      <a:lvl9pPr marL="12245177" indent="-720300" algn="l" defTabSz="2881219" rtl="0" eaLnBrk="1" latinLnBrk="0" hangingPunct="1">
        <a:lnSpc>
          <a:spcPct val="90000"/>
        </a:lnSpc>
        <a:spcBef>
          <a:spcPts val="1574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1219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1pPr>
      <a:lvl2pPr marL="1440610" algn="l" defTabSz="2881219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2pPr>
      <a:lvl3pPr marL="2881219" algn="l" defTabSz="2881219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3pPr>
      <a:lvl4pPr marL="4321829" algn="l" defTabSz="2881219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4pPr>
      <a:lvl5pPr marL="5762439" algn="l" defTabSz="2881219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5pPr>
      <a:lvl6pPr marL="7203048" algn="l" defTabSz="2881219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6pPr>
      <a:lvl7pPr marL="8643658" algn="l" defTabSz="2881219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7pPr>
      <a:lvl8pPr marL="10084267" algn="l" defTabSz="2881219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8pPr>
      <a:lvl9pPr marL="11524877" algn="l" defTabSz="2881219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="" xmlns:a16="http://schemas.microsoft.com/office/drawing/2014/main" id="{904285C5-89FC-45BB-8585-87B5CFD25D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00" y="832535"/>
            <a:ext cx="28168600" cy="7820023"/>
          </a:xfrm>
          <a:prstGeom prst="rect">
            <a:avLst/>
          </a:prstGeom>
          <a:solidFill>
            <a:srgbClr val="BED7EF"/>
          </a:solidFill>
          <a:ln w="76200" algn="ctr">
            <a:solidFill>
              <a:srgbClr val="000000">
                <a:alpha val="0"/>
              </a:srgbClr>
            </a:solidFill>
            <a:miter lim="800000"/>
            <a:headEnd/>
            <a:tailEnd/>
          </a:ln>
          <a:effectLst/>
        </p:spPr>
        <p:txBody>
          <a:bodyPr vert="horz" wrap="square" lIns="36580" tIns="36580" rIns="36580" bIns="36580" numCol="1" anchor="t" anchorCtr="0" compatLnSpc="1">
            <a:prstTxWarp prst="textNoShape">
              <a:avLst/>
            </a:prstTxWarp>
          </a:bodyPr>
          <a:lstStyle/>
          <a:p>
            <a:endParaRPr lang="it-IT" sz="1801"/>
          </a:p>
        </p:txBody>
      </p:sp>
      <p:sp>
        <p:nvSpPr>
          <p:cNvPr id="5" name="Text Box 4">
            <a:extLst>
              <a:ext uri="{FF2B5EF4-FFF2-40B4-BE49-F238E27FC236}">
                <a16:creationId xmlns="" xmlns:a16="http://schemas.microsoft.com/office/drawing/2014/main" id="{834A51F9-177F-4BC9-B91A-DE841422C1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981" y="857733"/>
            <a:ext cx="28168600" cy="797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80" tIns="36580" rIns="36580" bIns="36580" numCol="1" anchor="t" anchorCtr="0" compatLnSpc="1">
            <a:prstTxWarp prst="textNoShape">
              <a:avLst/>
            </a:prstTxWarp>
          </a:bodyPr>
          <a:lstStyle/>
          <a:p>
            <a:pPr algn="ctr" defTabSz="91467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6002" b="1" dirty="0">
                <a:solidFill>
                  <a:srgbClr val="333333"/>
                </a:solidFill>
                <a:latin typeface="Arial" panose="020B0604020202020204" pitchFamily="34" charset="0"/>
              </a:rPr>
              <a:t>Impact of body </a:t>
            </a:r>
            <a:r>
              <a:rPr lang="it-IT" altLang="it-IT" sz="6002" b="1" dirty="0" err="1">
                <a:solidFill>
                  <a:srgbClr val="333333"/>
                </a:solidFill>
                <a:latin typeface="Arial" panose="020B0604020202020204" pitchFamily="34" charset="0"/>
              </a:rPr>
              <a:t>composition</a:t>
            </a:r>
            <a:r>
              <a:rPr lang="it-IT" altLang="it-IT" sz="6002" b="1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it-IT" altLang="it-IT" sz="6002" b="1" dirty="0" err="1">
                <a:solidFill>
                  <a:srgbClr val="333333"/>
                </a:solidFill>
                <a:latin typeface="Arial" panose="020B0604020202020204" pitchFamily="34" charset="0"/>
              </a:rPr>
              <a:t>parameters</a:t>
            </a:r>
            <a:r>
              <a:rPr lang="it-IT" altLang="it-IT" sz="6002" b="1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algn="ctr" defTabSz="91467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6002" b="1" dirty="0">
                <a:solidFill>
                  <a:srgbClr val="333333"/>
                </a:solidFill>
                <a:latin typeface="Arial" panose="020B0604020202020204" pitchFamily="34" charset="0"/>
              </a:rPr>
              <a:t>on </a:t>
            </a:r>
            <a:r>
              <a:rPr lang="it-IT" altLang="it-IT" sz="6002" b="1" dirty="0" err="1">
                <a:solidFill>
                  <a:srgbClr val="333333"/>
                </a:solidFill>
                <a:latin typeface="Arial" panose="020B0604020202020204" pitchFamily="34" charset="0"/>
              </a:rPr>
              <a:t>tumor</a:t>
            </a:r>
            <a:r>
              <a:rPr lang="it-IT" altLang="it-IT" sz="6002" b="1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it-IT" altLang="it-IT" sz="6002" b="1" dirty="0" err="1">
                <a:solidFill>
                  <a:srgbClr val="333333"/>
                </a:solidFill>
                <a:latin typeface="Arial" panose="020B0604020202020204" pitchFamily="34" charset="0"/>
              </a:rPr>
              <a:t>response</a:t>
            </a:r>
            <a:r>
              <a:rPr lang="it-IT" altLang="it-IT" sz="6002" b="1" dirty="0">
                <a:solidFill>
                  <a:srgbClr val="333333"/>
                </a:solidFill>
                <a:latin typeface="Arial" panose="020B0604020202020204" pitchFamily="34" charset="0"/>
              </a:rPr>
              <a:t> to </a:t>
            </a:r>
            <a:r>
              <a:rPr lang="it-IT" altLang="it-IT" sz="6002" b="1" dirty="0" err="1">
                <a:solidFill>
                  <a:srgbClr val="333333"/>
                </a:solidFill>
                <a:latin typeface="Arial" panose="020B0604020202020204" pitchFamily="34" charset="0"/>
              </a:rPr>
              <a:t>neoadjuvant</a:t>
            </a:r>
            <a:r>
              <a:rPr lang="it-IT" altLang="it-IT" sz="6002" b="1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it-IT" altLang="it-IT" sz="6002" b="1" dirty="0" err="1">
                <a:solidFill>
                  <a:srgbClr val="333333"/>
                </a:solidFill>
                <a:latin typeface="Arial" panose="020B0604020202020204" pitchFamily="34" charset="0"/>
              </a:rPr>
              <a:t>chemotherapy</a:t>
            </a:r>
            <a:r>
              <a:rPr lang="it-IT" altLang="it-IT" sz="6002" b="1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algn="ctr" defTabSz="91467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6002" b="1" dirty="0">
                <a:solidFill>
                  <a:srgbClr val="333333"/>
                </a:solidFill>
                <a:latin typeface="Arial" panose="020B0604020202020204" pitchFamily="34" charset="0"/>
              </a:rPr>
              <a:t>in </a:t>
            </a:r>
            <a:r>
              <a:rPr lang="it-IT" altLang="it-IT" sz="6002" b="1" dirty="0" err="1">
                <a:solidFill>
                  <a:srgbClr val="333333"/>
                </a:solidFill>
                <a:latin typeface="Arial" panose="020B0604020202020204" pitchFamily="34" charset="0"/>
              </a:rPr>
              <a:t>operable</a:t>
            </a:r>
            <a:r>
              <a:rPr lang="it-IT" altLang="it-IT" sz="6002" b="1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it-IT" altLang="it-IT" sz="6002" b="1" dirty="0" err="1">
                <a:solidFill>
                  <a:srgbClr val="333333"/>
                </a:solidFill>
                <a:latin typeface="Arial" panose="020B0604020202020204" pitchFamily="34" charset="0"/>
              </a:rPr>
              <a:t>breast</a:t>
            </a:r>
            <a:r>
              <a:rPr lang="it-IT" altLang="it-IT" sz="6002" b="1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it-IT" altLang="it-IT" sz="6002" b="1" dirty="0" err="1">
                <a:solidFill>
                  <a:srgbClr val="333333"/>
                </a:solidFill>
                <a:latin typeface="Arial" panose="020B0604020202020204" pitchFamily="34" charset="0"/>
              </a:rPr>
              <a:t>cancer</a:t>
            </a:r>
            <a:r>
              <a:rPr lang="it-IT" altLang="it-IT" sz="6002" b="1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it-IT" altLang="it-IT" sz="6002" b="1" dirty="0" err="1">
                <a:solidFill>
                  <a:srgbClr val="333333"/>
                </a:solidFill>
                <a:latin typeface="Arial" panose="020B0604020202020204" pitchFamily="34" charset="0"/>
              </a:rPr>
              <a:t>patients</a:t>
            </a:r>
            <a:r>
              <a:rPr lang="it-IT" altLang="it-IT" sz="6002" b="1" dirty="0">
                <a:solidFill>
                  <a:srgbClr val="333333"/>
                </a:solidFill>
                <a:latin typeface="Arial" panose="020B0604020202020204" pitchFamily="34" charset="0"/>
              </a:rPr>
              <a:t>.</a:t>
            </a:r>
          </a:p>
          <a:p>
            <a:pPr algn="ctr" defTabSz="914671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sz="6002" b="1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algn="ctr" defTabSz="91467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4399" i="1" dirty="0">
                <a:solidFill>
                  <a:srgbClr val="333333"/>
                </a:solidFill>
                <a:latin typeface="Arial" panose="020B0604020202020204" pitchFamily="34" charset="0"/>
              </a:rPr>
              <a:t>Palumbo </a:t>
            </a:r>
            <a:r>
              <a:rPr lang="it-IT" altLang="it-IT" sz="4399" i="1" dirty="0" smtClean="0">
                <a:solidFill>
                  <a:srgbClr val="333333"/>
                </a:solidFill>
                <a:latin typeface="Arial" panose="020B0604020202020204" pitchFamily="34" charset="0"/>
              </a:rPr>
              <a:t>Patrizia, </a:t>
            </a:r>
            <a:r>
              <a:rPr lang="it-IT" altLang="it-IT" sz="4399" i="1" dirty="0" err="1">
                <a:solidFill>
                  <a:srgbClr val="000000"/>
                </a:solidFill>
                <a:latin typeface="Arial" panose="020B0604020202020204" pitchFamily="34" charset="0"/>
              </a:rPr>
              <a:t>Draisci</a:t>
            </a:r>
            <a:r>
              <a:rPr lang="it-IT" altLang="it-IT" sz="4399" i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it-IT" altLang="it-IT" sz="4399" i="1" dirty="0" smtClean="0">
                <a:solidFill>
                  <a:srgbClr val="000000"/>
                </a:solidFill>
                <a:latin typeface="Arial" panose="020B0604020202020204" pitchFamily="34" charset="0"/>
              </a:rPr>
              <a:t>Stefano, </a:t>
            </a:r>
            <a:r>
              <a:rPr lang="it-IT" altLang="it-IT" sz="4399" i="1" dirty="0" err="1">
                <a:solidFill>
                  <a:srgbClr val="333333"/>
                </a:solidFill>
                <a:latin typeface="Arial" panose="020B0604020202020204" pitchFamily="34" charset="0"/>
              </a:rPr>
              <a:t>Barbolini</a:t>
            </a:r>
            <a:r>
              <a:rPr lang="it-IT" altLang="it-IT" sz="4399" i="1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it-IT" altLang="it-IT" sz="4399" i="1" dirty="0" smtClean="0">
                <a:solidFill>
                  <a:srgbClr val="333333"/>
                </a:solidFill>
                <a:latin typeface="Arial" panose="020B0604020202020204" pitchFamily="34" charset="0"/>
              </a:rPr>
              <a:t>Monica,</a:t>
            </a:r>
            <a:r>
              <a:rPr lang="it-IT" altLang="it-IT" sz="4399" i="1" baseline="30000" dirty="0" smtClean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it-IT" altLang="it-IT" sz="4399" i="1" dirty="0">
                <a:solidFill>
                  <a:srgbClr val="333333"/>
                </a:solidFill>
                <a:latin typeface="Arial" panose="020B0604020202020204" pitchFamily="34" charset="0"/>
              </a:rPr>
              <a:t>Nasso </a:t>
            </a:r>
            <a:r>
              <a:rPr lang="it-IT" altLang="it-IT" sz="4399" i="1" dirty="0" smtClean="0">
                <a:solidFill>
                  <a:srgbClr val="333333"/>
                </a:solidFill>
                <a:latin typeface="Arial" panose="020B0604020202020204" pitchFamily="34" charset="0"/>
              </a:rPr>
              <a:t>Cecilia,</a:t>
            </a:r>
            <a:r>
              <a:rPr lang="it-IT" altLang="it-IT" sz="4399" i="1" baseline="30000" dirty="0" smtClean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endParaRPr lang="it-IT" altLang="it-IT" sz="4399" i="1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algn="ctr" defTabSz="91467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4399" i="1" dirty="0">
                <a:solidFill>
                  <a:srgbClr val="333333"/>
                </a:solidFill>
                <a:latin typeface="Arial" panose="020B0604020202020204" pitchFamily="34" charset="0"/>
              </a:rPr>
              <a:t>Isca </a:t>
            </a:r>
            <a:r>
              <a:rPr lang="it-IT" altLang="it-IT" sz="4399" i="1" dirty="0" err="1" smtClean="0">
                <a:solidFill>
                  <a:srgbClr val="333333"/>
                </a:solidFill>
                <a:latin typeface="Arial" panose="020B0604020202020204" pitchFamily="34" charset="0"/>
              </a:rPr>
              <a:t>Chrystel</a:t>
            </a:r>
            <a:r>
              <a:rPr lang="it-IT" altLang="it-IT" sz="4399" i="1" dirty="0" smtClean="0">
                <a:solidFill>
                  <a:srgbClr val="333333"/>
                </a:solidFill>
                <a:latin typeface="Arial" panose="020B0604020202020204" pitchFamily="34" charset="0"/>
              </a:rPr>
              <a:t>,</a:t>
            </a:r>
            <a:r>
              <a:rPr lang="it-IT" altLang="it-IT" sz="4399" i="1" baseline="30000" dirty="0" smtClean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it-IT" altLang="it-IT" sz="4399" i="1" dirty="0">
                <a:solidFill>
                  <a:srgbClr val="333333"/>
                </a:solidFill>
                <a:latin typeface="Arial" panose="020B0604020202020204" pitchFamily="34" charset="0"/>
              </a:rPr>
              <a:t>Bocconi </a:t>
            </a:r>
            <a:r>
              <a:rPr lang="it-IT" altLang="it-IT" sz="4399" i="1" dirty="0" smtClean="0">
                <a:solidFill>
                  <a:srgbClr val="333333"/>
                </a:solidFill>
                <a:latin typeface="Arial" panose="020B0604020202020204" pitchFamily="34" charset="0"/>
              </a:rPr>
              <a:t>Alessandro,</a:t>
            </a:r>
            <a:r>
              <a:rPr lang="it-IT" altLang="it-IT" sz="4399" i="1" baseline="30000" dirty="0" smtClean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it-IT" altLang="it-IT" sz="4399" i="1" dirty="0">
                <a:solidFill>
                  <a:srgbClr val="333333"/>
                </a:solidFill>
                <a:latin typeface="Arial" panose="020B0604020202020204" pitchFamily="34" charset="0"/>
              </a:rPr>
              <a:t>Balduzzi </a:t>
            </a:r>
            <a:r>
              <a:rPr lang="it-IT" altLang="it-IT" sz="4399" i="1" dirty="0" smtClean="0">
                <a:solidFill>
                  <a:srgbClr val="333333"/>
                </a:solidFill>
                <a:latin typeface="Arial" panose="020B0604020202020204" pitchFamily="34" charset="0"/>
              </a:rPr>
              <a:t>Sara,</a:t>
            </a:r>
            <a:r>
              <a:rPr lang="it-IT" altLang="it-IT" sz="4399" i="1" baseline="30000" dirty="0" smtClean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it-IT" altLang="it-IT" sz="4399" i="1" dirty="0">
                <a:solidFill>
                  <a:srgbClr val="333333"/>
                </a:solidFill>
                <a:latin typeface="Arial" panose="020B0604020202020204" pitchFamily="34" charset="0"/>
              </a:rPr>
              <a:t>Pecchi </a:t>
            </a:r>
            <a:r>
              <a:rPr lang="it-IT" altLang="it-IT" sz="4399" i="1" dirty="0" smtClean="0">
                <a:solidFill>
                  <a:srgbClr val="333333"/>
                </a:solidFill>
                <a:latin typeface="Arial" panose="020B0604020202020204" pitchFamily="34" charset="0"/>
              </a:rPr>
              <a:t>Annarita,</a:t>
            </a:r>
            <a:r>
              <a:rPr lang="it-IT" altLang="it-IT" sz="4399" i="1" baseline="30000" dirty="0" smtClean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endParaRPr lang="it-IT" altLang="it-IT" sz="4399" i="1" baseline="30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algn="ctr" defTabSz="91467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4399" i="1" dirty="0" err="1">
                <a:solidFill>
                  <a:srgbClr val="333333"/>
                </a:solidFill>
                <a:latin typeface="Arial" panose="020B0604020202020204" pitchFamily="34" charset="0"/>
              </a:rPr>
              <a:t>Galetti</a:t>
            </a:r>
            <a:r>
              <a:rPr lang="it-IT" altLang="it-IT" sz="4399" i="1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it-IT" altLang="it-IT" sz="4399" i="1" dirty="0" smtClean="0">
                <a:solidFill>
                  <a:srgbClr val="333333"/>
                </a:solidFill>
                <a:latin typeface="Arial" panose="020B0604020202020204" pitchFamily="34" charset="0"/>
              </a:rPr>
              <a:t>Silvia,</a:t>
            </a:r>
            <a:r>
              <a:rPr lang="it-IT" altLang="it-IT" sz="4399" i="1" baseline="30000" dirty="0" smtClean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it-IT" altLang="it-IT" sz="4399" i="1" dirty="0">
                <a:solidFill>
                  <a:srgbClr val="333333"/>
                </a:solidFill>
                <a:latin typeface="Arial" panose="020B0604020202020204" pitchFamily="34" charset="0"/>
              </a:rPr>
              <a:t>Torricelli </a:t>
            </a:r>
            <a:r>
              <a:rPr lang="it-IT" altLang="it-IT" sz="4399" i="1" dirty="0" smtClean="0">
                <a:solidFill>
                  <a:srgbClr val="333333"/>
                </a:solidFill>
                <a:latin typeface="Arial" panose="020B0604020202020204" pitchFamily="34" charset="0"/>
              </a:rPr>
              <a:t>Pietro,</a:t>
            </a:r>
            <a:r>
              <a:rPr lang="it-IT" altLang="it-IT" sz="4399" i="1" baseline="30000" dirty="0" smtClean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it-IT" altLang="it-IT" sz="4399" i="1" dirty="0">
                <a:solidFill>
                  <a:srgbClr val="333333"/>
                </a:solidFill>
                <a:latin typeface="Arial" panose="020B0604020202020204" pitchFamily="34" charset="0"/>
              </a:rPr>
              <a:t>Piacentini </a:t>
            </a:r>
            <a:r>
              <a:rPr lang="it-IT" altLang="it-IT" sz="4399" i="1" dirty="0" smtClean="0">
                <a:solidFill>
                  <a:srgbClr val="333333"/>
                </a:solidFill>
                <a:latin typeface="Arial" panose="020B0604020202020204" pitchFamily="34" charset="0"/>
              </a:rPr>
              <a:t>Federico,</a:t>
            </a:r>
            <a:r>
              <a:rPr lang="it-IT" altLang="it-IT" sz="4399" i="1" baseline="30000" dirty="0" smtClean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it-IT" altLang="it-IT" sz="4399" i="1" dirty="0" err="1">
                <a:solidFill>
                  <a:srgbClr val="333333"/>
                </a:solidFill>
                <a:latin typeface="Arial" panose="020B0604020202020204" pitchFamily="34" charset="0"/>
              </a:rPr>
              <a:t>Moscetti</a:t>
            </a:r>
            <a:r>
              <a:rPr lang="it-IT" altLang="it-IT" sz="4399" i="1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it-IT" altLang="it-IT" sz="4399" i="1" dirty="0" smtClean="0">
                <a:solidFill>
                  <a:srgbClr val="333333"/>
                </a:solidFill>
                <a:latin typeface="Arial" panose="020B0604020202020204" pitchFamily="34" charset="0"/>
              </a:rPr>
              <a:t>Luca,</a:t>
            </a:r>
            <a:r>
              <a:rPr lang="it-IT" altLang="it-IT" sz="4399" i="1" baseline="30000" dirty="0" smtClean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endParaRPr lang="it-IT" altLang="it-IT" sz="4399" i="1" baseline="30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algn="ctr" defTabSz="91467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4399" i="1" dirty="0" err="1">
                <a:solidFill>
                  <a:srgbClr val="333333"/>
                </a:solidFill>
                <a:latin typeface="Arial" panose="020B0604020202020204" pitchFamily="34" charset="0"/>
              </a:rPr>
              <a:t>Cascinu</a:t>
            </a:r>
            <a:r>
              <a:rPr lang="it-IT" altLang="it-IT" sz="4399" i="1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it-IT" altLang="it-IT" sz="4399" i="1" dirty="0" smtClean="0">
                <a:solidFill>
                  <a:srgbClr val="333333"/>
                </a:solidFill>
                <a:latin typeface="Arial" panose="020B0604020202020204" pitchFamily="34" charset="0"/>
              </a:rPr>
              <a:t>Stefano,</a:t>
            </a:r>
            <a:r>
              <a:rPr lang="it-IT" altLang="it-IT" sz="4399" i="1" baseline="30000" dirty="0" smtClean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it-IT" altLang="it-IT" sz="4399" i="1" dirty="0">
                <a:solidFill>
                  <a:srgbClr val="333333"/>
                </a:solidFill>
                <a:latin typeface="Arial" panose="020B0604020202020204" pitchFamily="34" charset="0"/>
              </a:rPr>
              <a:t>Omarini </a:t>
            </a:r>
            <a:r>
              <a:rPr lang="it-IT" altLang="it-IT" sz="4399" i="1" dirty="0" smtClean="0">
                <a:solidFill>
                  <a:srgbClr val="333333"/>
                </a:solidFill>
                <a:latin typeface="Arial" panose="020B0604020202020204" pitchFamily="34" charset="0"/>
              </a:rPr>
              <a:t>Claudia</a:t>
            </a:r>
            <a:r>
              <a:rPr lang="it-IT" altLang="it-IT" sz="4399" i="1" baseline="30000" dirty="0" smtClean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endParaRPr lang="it-IT" altLang="it-IT" sz="4399" i="1" baseline="30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algn="ctr" defTabSz="914671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sz="4399" i="1" baseline="30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algn="ctr" defTabSz="91467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4399" i="1" dirty="0" err="1" smtClean="0">
                <a:solidFill>
                  <a:srgbClr val="333333"/>
                </a:solidFill>
                <a:latin typeface="Arial" panose="020B0604020202020204" pitchFamily="34" charset="0"/>
              </a:rPr>
              <a:t>University</a:t>
            </a:r>
            <a:r>
              <a:rPr lang="it-IT" altLang="it-IT" sz="4399" i="1" dirty="0" smtClean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it-IT" altLang="it-IT" sz="4399" i="1" dirty="0">
                <a:solidFill>
                  <a:srgbClr val="333333"/>
                </a:solidFill>
                <a:latin typeface="Arial" panose="020B0604020202020204" pitchFamily="34" charset="0"/>
              </a:rPr>
              <a:t>Hospital of Modena - </a:t>
            </a:r>
            <a:r>
              <a:rPr lang="it-IT" altLang="it-IT" sz="4399" i="1" dirty="0" err="1" smtClean="0">
                <a:solidFill>
                  <a:srgbClr val="333333"/>
                </a:solidFill>
                <a:latin typeface="Arial" panose="020B0604020202020204" pitchFamily="34" charset="0"/>
              </a:rPr>
              <a:t>Italy</a:t>
            </a:r>
            <a:endParaRPr lang="it-IT" altLang="it-IT" sz="4399" i="1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algn="ctr" defTabSz="914671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sz="7206" i="1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defTabSz="914671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sz="1801" dirty="0">
              <a:latin typeface="Arial" panose="020B0604020202020204" pitchFamily="34" charset="0"/>
            </a:endParaRPr>
          </a:p>
        </p:txBody>
      </p:sp>
      <p:pic>
        <p:nvPicPr>
          <p:cNvPr id="9" name="Picture 6">
            <a:extLst>
              <a:ext uri="{FF2B5EF4-FFF2-40B4-BE49-F238E27FC236}">
                <a16:creationId xmlns="" xmlns:a16="http://schemas.microsoft.com/office/drawing/2014/main" id="{FB6DE3DD-1772-4C6B-A320-4A290ADE5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023" y="1266854"/>
            <a:ext cx="3844836" cy="5653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="" xmlns:a16="http://schemas.microsoft.com/office/drawing/2014/main" id="{7F44FD32-F6AF-4D65-AC16-80767E4E09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00" y="9331105"/>
            <a:ext cx="13795603" cy="1603328"/>
          </a:xfrm>
          <a:prstGeom prst="rect">
            <a:avLst/>
          </a:prstGeom>
          <a:solidFill>
            <a:srgbClr val="BED7EF"/>
          </a:solidFill>
          <a:ln w="25400" algn="ctr">
            <a:solidFill>
              <a:srgbClr val="000000">
                <a:alpha val="0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80" tIns="36580" rIns="36580" bIns="36580" numCol="1" anchor="t" anchorCtr="0" compatLnSpc="1">
            <a:prstTxWarp prst="textNoShape">
              <a:avLst/>
            </a:prstTxWarp>
          </a:bodyPr>
          <a:lstStyle/>
          <a:p>
            <a:pPr algn="ctr" defTabSz="91467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7206" b="1" dirty="0">
                <a:solidFill>
                  <a:srgbClr val="000000"/>
                </a:solidFill>
                <a:latin typeface="Arial" panose="020B0604020202020204" pitchFamily="34" charset="0"/>
              </a:rPr>
              <a:t>Background</a:t>
            </a:r>
            <a:endParaRPr lang="it-IT" altLang="it-IT" sz="7206" dirty="0">
              <a:latin typeface="Arial" panose="020B0604020202020204" pitchFamily="34" charset="0"/>
            </a:endParaRPr>
          </a:p>
        </p:txBody>
      </p:sp>
      <p:sp>
        <p:nvSpPr>
          <p:cNvPr id="8" name="Rectangle 9">
            <a:extLst>
              <a:ext uri="{FF2B5EF4-FFF2-40B4-BE49-F238E27FC236}">
                <a16:creationId xmlns="" xmlns:a16="http://schemas.microsoft.com/office/drawing/2014/main" id="{706F004B-A225-41ED-8060-BD9D11ACE1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495" y="25481975"/>
            <a:ext cx="13689287" cy="1481851"/>
          </a:xfrm>
          <a:prstGeom prst="rect">
            <a:avLst/>
          </a:prstGeom>
          <a:solidFill>
            <a:srgbClr val="BED7EF"/>
          </a:solidFill>
          <a:ln w="25400" algn="ctr">
            <a:solidFill>
              <a:srgbClr val="000000">
                <a:alpha val="0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80" tIns="36580" rIns="36580" bIns="36580" numCol="1" anchor="t" anchorCtr="0" compatLnSpc="1">
            <a:prstTxWarp prst="textNoShape">
              <a:avLst/>
            </a:prstTxWarp>
          </a:bodyPr>
          <a:lstStyle/>
          <a:p>
            <a:pPr algn="ctr" defTabSz="91467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7206" b="1" dirty="0" err="1">
                <a:solidFill>
                  <a:srgbClr val="000000"/>
                </a:solidFill>
                <a:latin typeface="Arial" panose="020B0604020202020204" pitchFamily="34" charset="0"/>
              </a:rPr>
              <a:t>Methods</a:t>
            </a:r>
            <a:endParaRPr lang="it-IT" altLang="it-IT" sz="7206" dirty="0">
              <a:latin typeface="Arial" panose="020B0604020202020204" pitchFamily="34" charset="0"/>
            </a:endParaRPr>
          </a:p>
        </p:txBody>
      </p:sp>
      <p:sp>
        <p:nvSpPr>
          <p:cNvPr id="10" name="Text Box 10">
            <a:extLst>
              <a:ext uri="{FF2B5EF4-FFF2-40B4-BE49-F238E27FC236}">
                <a16:creationId xmlns="" xmlns:a16="http://schemas.microsoft.com/office/drawing/2014/main" id="{A585EF36-4B94-47B5-9366-E455E94DDE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00" y="11413395"/>
            <a:ext cx="13795603" cy="8586430"/>
          </a:xfrm>
          <a:prstGeom prst="rect">
            <a:avLst/>
          </a:prstGeom>
          <a:noFill/>
          <a:ln w="254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80" tIns="36580" rIns="36580" bIns="36580" numCol="1" anchor="t" anchorCtr="0" compatLnSpc="1">
            <a:prstTxWarp prst="textNoShape">
              <a:avLst/>
            </a:prstTxWarp>
          </a:bodyPr>
          <a:lstStyle/>
          <a:p>
            <a:pPr marL="571668" indent="-571668" algn="just" defTabSz="914671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it-IT" sz="4001" dirty="0">
                <a:latin typeface="Arial" panose="020B0604020202020204" pitchFamily="34" charset="0"/>
              </a:rPr>
              <a:t>Fat tissue promotes cancer progression by increasing cell proliferation, cell survival and metastatic processes. Adipose tissue determines a dysregulation of several metabolic pathways by a continuous crosstalk between fat tissue and cancer cells. Moreover, influence of adipose tissue on cancer development depend on the type of fat </a:t>
            </a:r>
            <a:r>
              <a:rPr lang="en-US" altLang="it-IT" sz="4001" dirty="0" smtClean="0">
                <a:latin typeface="Arial" panose="020B0604020202020204" pitchFamily="34" charset="0"/>
              </a:rPr>
              <a:t>too</a:t>
            </a:r>
            <a:endParaRPr lang="en-US" altLang="it-IT" sz="4001" dirty="0">
              <a:latin typeface="Arial" panose="020B0604020202020204" pitchFamily="34" charset="0"/>
            </a:endParaRPr>
          </a:p>
          <a:p>
            <a:pPr marL="571668" indent="-571668" algn="just" defTabSz="914671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it-IT" sz="4001" dirty="0">
                <a:latin typeface="Arial" panose="020B0604020202020204" pitchFamily="34" charset="0"/>
              </a:rPr>
              <a:t>BMI cannot account for differences in fat distribution and cannot distinguish between adipose tissue and </a:t>
            </a:r>
            <a:r>
              <a:rPr lang="en-US" altLang="it-IT" sz="4001" dirty="0" smtClean="0">
                <a:latin typeface="Arial" panose="020B0604020202020204" pitchFamily="34" charset="0"/>
              </a:rPr>
              <a:t>muscles</a:t>
            </a:r>
            <a:endParaRPr lang="it-IT" altLang="it-IT" sz="4001" dirty="0">
              <a:latin typeface="Arial" panose="020B0604020202020204" pitchFamily="34" charset="0"/>
            </a:endParaRPr>
          </a:p>
          <a:p>
            <a:pPr marL="571668" indent="-571668" algn="just" defTabSz="914671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it-IT" sz="4001" dirty="0">
                <a:latin typeface="Arial" panose="020B0604020202020204" pitchFamily="34" charset="0"/>
              </a:rPr>
              <a:t>Computed tomography (CT) imaging can be a useful tool for a directly measure of body fat distribution distinguishing among visceral, subcutaneous, internal fat tissue (mostly in the liver) and skeletal muscles mass.</a:t>
            </a:r>
            <a:endParaRPr lang="it-IT" altLang="it-IT" sz="4001" dirty="0">
              <a:latin typeface="Arial" panose="020B0604020202020204" pitchFamily="34" charset="0"/>
            </a:endParaRPr>
          </a:p>
        </p:txBody>
      </p:sp>
      <p:pic>
        <p:nvPicPr>
          <p:cNvPr id="1036" name="Picture 12">
            <a:extLst>
              <a:ext uri="{FF2B5EF4-FFF2-40B4-BE49-F238E27FC236}">
                <a16:creationId xmlns="" xmlns:a16="http://schemas.microsoft.com/office/drawing/2014/main" id="{9875281E-56DE-41C7-A93F-3E68B94BEF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7"/>
          <a:stretch/>
        </p:blipFill>
        <p:spPr bwMode="auto">
          <a:xfrm>
            <a:off x="328456" y="38504386"/>
            <a:ext cx="14621258" cy="1143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11" name="Text Box 11">
            <a:extLst>
              <a:ext uri="{FF2B5EF4-FFF2-40B4-BE49-F238E27FC236}">
                <a16:creationId xmlns="" xmlns:a16="http://schemas.microsoft.com/office/drawing/2014/main" id="{8BDC50AB-AE62-400B-9D6D-E719A2FDF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00" y="27462281"/>
            <a:ext cx="13700238" cy="10671256"/>
          </a:xfrm>
          <a:prstGeom prst="rect">
            <a:avLst/>
          </a:prstGeom>
          <a:noFill/>
          <a:ln w="254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80" tIns="36580" rIns="36580" bIns="36580" numCol="1" anchor="t" anchorCtr="0" compatLnSpc="1">
            <a:prstTxWarp prst="textNoShape">
              <a:avLst/>
            </a:prstTxWarp>
          </a:bodyPr>
          <a:lstStyle/>
          <a:p>
            <a:pPr algn="just" defTabSz="91467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4001" dirty="0">
                <a:latin typeface="Arial" panose="020B0604020202020204" pitchFamily="34" charset="0"/>
                <a:cs typeface="Arial" panose="020B0604020202020204" pitchFamily="34" charset="0"/>
              </a:rPr>
              <a:t>Patients treated with neoadjuvant chemotherapy for early BC at the Modena Cancer </a:t>
            </a:r>
            <a:r>
              <a:rPr lang="en-GB" sz="4001" dirty="0" err="1">
                <a:latin typeface="Arial" panose="020B0604020202020204" pitchFamily="34" charset="0"/>
                <a:cs typeface="Arial" panose="020B0604020202020204" pitchFamily="34" charset="0"/>
              </a:rPr>
              <a:t>Center</a:t>
            </a:r>
            <a:r>
              <a:rPr lang="en-GB" sz="400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400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rom </a:t>
            </a:r>
            <a:r>
              <a:rPr lang="en-GB" sz="4001" dirty="0">
                <a:latin typeface="Arial" panose="020B0604020202020204" pitchFamily="34" charset="0"/>
                <a:cs typeface="Arial" panose="020B0604020202020204" pitchFamily="34" charset="0"/>
              </a:rPr>
              <a:t>2005 to 2017 we collected. </a:t>
            </a:r>
          </a:p>
          <a:p>
            <a:pPr marL="571668" indent="-571668" algn="just" defTabSz="914671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4001" dirty="0">
                <a:latin typeface="Arial" panose="020B0604020202020204" pitchFamily="34" charset="0"/>
                <a:cs typeface="Arial" panose="020B0604020202020204" pitchFamily="34" charset="0"/>
              </a:rPr>
              <a:t>According to BMI score, patients were categorized in two main classes: normal weight (BMI &lt; 25) and overweight (BMI ≥ 25</a:t>
            </a:r>
            <a:r>
              <a:rPr lang="en-GB" sz="4001" dirty="0" smtClean="0"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  <a:r>
              <a:rPr lang="en-GB" sz="4001" dirty="0">
                <a:latin typeface="Arial" panose="020B0604020202020204" pitchFamily="34" charset="0"/>
                <a:cs typeface="Arial" panose="020B0604020202020204" pitchFamily="34" charset="0"/>
              </a:rPr>
              <a:t>(Table 1</a:t>
            </a:r>
            <a:r>
              <a:rPr lang="en-GB" sz="400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GB" sz="40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668" indent="-571668" algn="just" defTabSz="914671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4001" dirty="0" smtClean="0">
                <a:latin typeface="Arial" panose="020B0604020202020204" pitchFamily="34" charset="0"/>
                <a:cs typeface="Arial" panose="020B0604020202020204" pitchFamily="34" charset="0"/>
              </a:rPr>
              <a:t>Using </a:t>
            </a:r>
            <a:r>
              <a:rPr lang="en-GB" sz="4001" dirty="0">
                <a:latin typeface="Arial" panose="020B0604020202020204" pitchFamily="34" charset="0"/>
                <a:cs typeface="Arial" panose="020B0604020202020204" pitchFamily="34" charset="0"/>
              </a:rPr>
              <a:t>Advance workstation (General Electric), software ADW server 3.2 or 4.7. we calculated body composition parameters (BCPs) from 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pre-treated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CT 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scan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images. </a:t>
            </a:r>
            <a:r>
              <a:rPr lang="en-GB" sz="4001" dirty="0">
                <a:latin typeface="Arial" panose="020B0604020202020204" pitchFamily="34" charset="0"/>
                <a:cs typeface="Arial" panose="020B0604020202020204" pitchFamily="34" charset="0"/>
              </a:rPr>
              <a:t>BCPs considered are: subcutaneous fat area (SFA, cm</a:t>
            </a:r>
            <a:r>
              <a:rPr lang="en-GB" sz="400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4001" dirty="0">
                <a:latin typeface="Arial" panose="020B0604020202020204" pitchFamily="34" charset="0"/>
                <a:cs typeface="Arial" panose="020B0604020202020204" pitchFamily="34" charset="0"/>
              </a:rPr>
              <a:t>), visceral fat area (VFA, cm</a:t>
            </a:r>
            <a:r>
              <a:rPr lang="en-GB" sz="400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4001" dirty="0">
                <a:latin typeface="Arial" panose="020B0604020202020204" pitchFamily="34" charset="0"/>
                <a:cs typeface="Arial" panose="020B0604020202020204" pitchFamily="34" charset="0"/>
              </a:rPr>
              <a:t>), lumbar muscle cross-sectional area (LMCA, m</a:t>
            </a:r>
            <a:r>
              <a:rPr lang="en-GB" sz="400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4001" dirty="0">
                <a:latin typeface="Arial" panose="020B0604020202020204" pitchFamily="34" charset="0"/>
                <a:cs typeface="Arial" panose="020B0604020202020204" pitchFamily="34" charset="0"/>
              </a:rPr>
              <a:t>) and liver steatosis (L/S ratio</a:t>
            </a:r>
            <a:r>
              <a:rPr lang="en-GB" sz="400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GB" sz="40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668" indent="-571668" algn="just" defTabSz="914671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4001" dirty="0">
                <a:latin typeface="Arial" panose="020B0604020202020204" pitchFamily="34" charset="0"/>
                <a:cs typeface="Arial" panose="020B0604020202020204" pitchFamily="34" charset="0"/>
              </a:rPr>
              <a:t>BMI score and BCPs value were correlated with pathological complete response (pCR) and survival outcomes. All analyses were performed using STATA 14 (</a:t>
            </a:r>
            <a:r>
              <a:rPr lang="en-GB" sz="4001" dirty="0" err="1">
                <a:latin typeface="Arial" panose="020B0604020202020204" pitchFamily="34" charset="0"/>
                <a:cs typeface="Arial" panose="020B0604020202020204" pitchFamily="34" charset="0"/>
              </a:rPr>
              <a:t>StataCorp</a:t>
            </a:r>
            <a:r>
              <a:rPr lang="en-GB" sz="4001" dirty="0">
                <a:latin typeface="Arial" panose="020B0604020202020204" pitchFamily="34" charset="0"/>
                <a:cs typeface="Arial" panose="020B0604020202020204" pitchFamily="34" charset="0"/>
              </a:rPr>
              <a:t>. 2015. Stata Statistical Software: Release 14. College Station, TX: </a:t>
            </a:r>
            <a:r>
              <a:rPr lang="en-GB" sz="4001" dirty="0" err="1">
                <a:latin typeface="Arial" panose="020B0604020202020204" pitchFamily="34" charset="0"/>
                <a:cs typeface="Arial" panose="020B0604020202020204" pitchFamily="34" charset="0"/>
              </a:rPr>
              <a:t>StataCorp</a:t>
            </a:r>
            <a:r>
              <a:rPr lang="en-GB" sz="4001" dirty="0">
                <a:latin typeface="Arial" panose="020B0604020202020204" pitchFamily="34" charset="0"/>
                <a:cs typeface="Arial" panose="020B0604020202020204" pitchFamily="34" charset="0"/>
              </a:rPr>
              <a:t> LP).</a:t>
            </a:r>
            <a:endParaRPr lang="it-IT" sz="40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668" indent="-571668" algn="just" defTabSz="914671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it-IT" sz="4001" dirty="0"/>
          </a:p>
          <a:p>
            <a:pPr marL="571668" indent="-571668" algn="just" defTabSz="914671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it-IT" altLang="it-IT" sz="4001" dirty="0">
              <a:latin typeface="Arial" panose="020B0604020202020204" pitchFamily="34" charset="0"/>
            </a:endParaRPr>
          </a:p>
        </p:txBody>
      </p:sp>
      <p:pic>
        <p:nvPicPr>
          <p:cNvPr id="1037" name="Picture 13">
            <a:extLst>
              <a:ext uri="{FF2B5EF4-FFF2-40B4-BE49-F238E27FC236}">
                <a16:creationId xmlns="" xmlns:a16="http://schemas.microsoft.com/office/drawing/2014/main" id="{5E4015AC-D9B7-4FBB-ACFC-444FBDCF4D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1785" y="17739041"/>
            <a:ext cx="14084295" cy="846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13" name="Text Box 15">
            <a:extLst>
              <a:ext uri="{FF2B5EF4-FFF2-40B4-BE49-F238E27FC236}">
                <a16:creationId xmlns="" xmlns:a16="http://schemas.microsoft.com/office/drawing/2014/main" id="{A3F5DF38-BC05-43AA-8E50-14632392F9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31790" y="11413395"/>
            <a:ext cx="14084305" cy="5728521"/>
          </a:xfrm>
          <a:prstGeom prst="rect">
            <a:avLst/>
          </a:prstGeom>
          <a:noFill/>
          <a:ln w="254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80" tIns="36580" rIns="36580" bIns="36580" numCol="1" anchor="t" anchorCtr="0" compatLnSpc="1">
            <a:prstTxWarp prst="textNoShape">
              <a:avLst/>
            </a:prstTxWarp>
          </a:bodyPr>
          <a:lstStyle/>
          <a:p>
            <a:pPr marL="571668" indent="-571668" algn="just" defTabSz="914671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sz="4001" dirty="0">
                <a:latin typeface="Arial" panose="020B0604020202020204" pitchFamily="34" charset="0"/>
                <a:cs typeface="Arial" panose="020B0604020202020204" pitchFamily="34" charset="0"/>
              </a:rPr>
              <a:t>407 patients were included in the study;</a:t>
            </a:r>
            <a:r>
              <a:rPr lang="en-US" sz="4001" dirty="0">
                <a:latin typeface="Arial" panose="020B0604020202020204" pitchFamily="34" charset="0"/>
                <a:cs typeface="Arial" panose="020B0604020202020204" pitchFamily="34" charset="0"/>
              </a:rPr>
              <a:t> 137 of them had pre-treatment CT scan imagine available for BCPs analysis</a:t>
            </a:r>
            <a:r>
              <a:rPr lang="en-GB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571668" indent="-571668" algn="just" defTabSz="914671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55% of the women 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had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BMI &lt; 25 versus 45% with BMI </a:t>
            </a:r>
            <a:r>
              <a:rPr lang="it-IT" altLang="it-IT" sz="4001" u="sng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it-IT" altLang="it-IT" sz="4001" dirty="0" smtClean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endParaRPr lang="it-IT" altLang="it-IT" sz="40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668" indent="-571668" algn="just" defTabSz="914671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Overweight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significantly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associated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with  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postmenopausal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status, 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older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age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hormonal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receptor positive BC (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1)</a:t>
            </a:r>
          </a:p>
          <a:p>
            <a:pPr marL="571668" indent="-571668" algn="just" defTabSz="914671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Menopausal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status 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associated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higher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VFA, 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presence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fatty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obesity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compared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pre-menopausal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it-IT" altLang="it-IT" sz="400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it-IT" sz="4001" dirty="0" err="1"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  <a:r>
              <a:rPr lang="it-IT" altLang="it-IT" sz="4001" dirty="0">
                <a:latin typeface="Arial" panose="020B0604020202020204" pitchFamily="34" charset="0"/>
                <a:cs typeface="Arial" panose="020B0604020202020204" pitchFamily="34" charset="0"/>
              </a:rPr>
              <a:t> 2).</a:t>
            </a:r>
          </a:p>
        </p:txBody>
      </p:sp>
      <p:sp>
        <p:nvSpPr>
          <p:cNvPr id="15" name="Text Box 17">
            <a:extLst>
              <a:ext uri="{FF2B5EF4-FFF2-40B4-BE49-F238E27FC236}">
                <a16:creationId xmlns="" xmlns:a16="http://schemas.microsoft.com/office/drawing/2014/main" id="{993C7ED7-A374-42F8-A821-223F144F34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31790" y="47061576"/>
            <a:ext cx="13886796" cy="3387783"/>
          </a:xfrm>
          <a:prstGeom prst="rect">
            <a:avLst/>
          </a:prstGeom>
          <a:noFill/>
          <a:ln w="254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80" tIns="36580" rIns="36580" bIns="36580" numCol="1" anchor="t" anchorCtr="0" compatLnSpc="1">
            <a:prstTxWarp prst="textNoShape">
              <a:avLst/>
            </a:prstTxWarp>
          </a:bodyPr>
          <a:lstStyle/>
          <a:p>
            <a:pPr marL="457200" indent="-457200" algn="just" defTabSz="914671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altLang="it-IT" sz="2400" dirty="0">
                <a:latin typeface="Arial" panose="020B0604020202020204" pitchFamily="34" charset="0"/>
              </a:rPr>
              <a:t>Sun, L., et al., Body mass index and prognosis of breast cancer: An analysis by menstruation status when breast cancer diagnosis. Medicine (Baltimore), 2018. 97(26): p. e11220.</a:t>
            </a:r>
          </a:p>
          <a:p>
            <a:pPr marL="457200" indent="-457200" algn="just" defTabSz="914671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it-IT" altLang="it-IT" sz="2400" dirty="0">
                <a:latin typeface="Arial" panose="020B0604020202020204" pitchFamily="34" charset="0"/>
              </a:rPr>
              <a:t>Van </a:t>
            </a:r>
            <a:r>
              <a:rPr lang="it-IT" altLang="it-IT" sz="2400" dirty="0" err="1">
                <a:latin typeface="Arial" panose="020B0604020202020204" pitchFamily="34" charset="0"/>
              </a:rPr>
              <a:t>Kruijsdijk</a:t>
            </a:r>
            <a:r>
              <a:rPr lang="it-IT" altLang="it-IT" sz="2400" dirty="0">
                <a:latin typeface="Arial" panose="020B0604020202020204" pitchFamily="34" charset="0"/>
              </a:rPr>
              <a:t>, R.C., E. van </a:t>
            </a:r>
            <a:r>
              <a:rPr lang="it-IT" altLang="it-IT" sz="2400" dirty="0" err="1">
                <a:latin typeface="Arial" panose="020B0604020202020204" pitchFamily="34" charset="0"/>
              </a:rPr>
              <a:t>der</a:t>
            </a:r>
            <a:r>
              <a:rPr lang="it-IT" altLang="it-IT" sz="2400" dirty="0">
                <a:latin typeface="Arial" panose="020B0604020202020204" pitchFamily="34" charset="0"/>
              </a:rPr>
              <a:t> </a:t>
            </a:r>
            <a:r>
              <a:rPr lang="it-IT" altLang="it-IT" sz="2400" dirty="0" err="1">
                <a:latin typeface="Arial" panose="020B0604020202020204" pitchFamily="34" charset="0"/>
              </a:rPr>
              <a:t>Wall</a:t>
            </a:r>
            <a:r>
              <a:rPr lang="it-IT" altLang="it-IT" sz="2400" dirty="0">
                <a:latin typeface="Arial" panose="020B0604020202020204" pitchFamily="34" charset="0"/>
              </a:rPr>
              <a:t>, and F.L. </a:t>
            </a:r>
            <a:r>
              <a:rPr lang="it-IT" altLang="it-IT" sz="2400" dirty="0" err="1">
                <a:latin typeface="Arial" panose="020B0604020202020204" pitchFamily="34" charset="0"/>
              </a:rPr>
              <a:t>Visseren</a:t>
            </a:r>
            <a:r>
              <a:rPr lang="it-IT" altLang="it-IT" sz="2400" dirty="0">
                <a:latin typeface="Arial" panose="020B0604020202020204" pitchFamily="34" charset="0"/>
              </a:rPr>
              <a:t>, </a:t>
            </a:r>
            <a:r>
              <a:rPr lang="it-IT" altLang="it-IT" sz="2400" dirty="0" err="1">
                <a:latin typeface="Arial" panose="020B0604020202020204" pitchFamily="34" charset="0"/>
              </a:rPr>
              <a:t>Obesity</a:t>
            </a:r>
            <a:r>
              <a:rPr lang="it-IT" altLang="it-IT" sz="2400" dirty="0">
                <a:latin typeface="Arial" panose="020B0604020202020204" pitchFamily="34" charset="0"/>
              </a:rPr>
              <a:t> and </a:t>
            </a:r>
            <a:r>
              <a:rPr lang="it-IT" altLang="it-IT" sz="2400" dirty="0" err="1">
                <a:latin typeface="Arial" panose="020B0604020202020204" pitchFamily="34" charset="0"/>
              </a:rPr>
              <a:t>cancer</a:t>
            </a:r>
            <a:r>
              <a:rPr lang="it-IT" altLang="it-IT" sz="2400" dirty="0">
                <a:latin typeface="Arial" panose="020B0604020202020204" pitchFamily="34" charset="0"/>
              </a:rPr>
              <a:t>: the role of </a:t>
            </a:r>
            <a:r>
              <a:rPr lang="it-IT" altLang="it-IT" sz="2400" dirty="0" err="1">
                <a:latin typeface="Arial" panose="020B0604020202020204" pitchFamily="34" charset="0"/>
              </a:rPr>
              <a:t>dysfunctional</a:t>
            </a:r>
            <a:r>
              <a:rPr lang="it-IT" altLang="it-IT" sz="2400" dirty="0">
                <a:latin typeface="Arial" panose="020B0604020202020204" pitchFamily="34" charset="0"/>
              </a:rPr>
              <a:t> adipose </a:t>
            </a:r>
            <a:r>
              <a:rPr lang="it-IT" altLang="it-IT" sz="2400" dirty="0" err="1">
                <a:latin typeface="Arial" panose="020B0604020202020204" pitchFamily="34" charset="0"/>
              </a:rPr>
              <a:t>tissue</a:t>
            </a:r>
            <a:r>
              <a:rPr lang="it-IT" altLang="it-IT" sz="2400" dirty="0">
                <a:latin typeface="Arial" panose="020B0604020202020204" pitchFamily="34" charset="0"/>
              </a:rPr>
              <a:t>. Cancer </a:t>
            </a:r>
            <a:r>
              <a:rPr lang="it-IT" altLang="it-IT" sz="2400" dirty="0" err="1">
                <a:latin typeface="Arial" panose="020B0604020202020204" pitchFamily="34" charset="0"/>
              </a:rPr>
              <a:t>Epidemiol</a:t>
            </a:r>
            <a:r>
              <a:rPr lang="it-IT" altLang="it-IT" sz="2400" dirty="0">
                <a:latin typeface="Arial" panose="020B0604020202020204" pitchFamily="34" charset="0"/>
              </a:rPr>
              <a:t> Biomarkers </a:t>
            </a:r>
            <a:r>
              <a:rPr lang="it-IT" altLang="it-IT" sz="2400" dirty="0" err="1">
                <a:latin typeface="Arial" panose="020B0604020202020204" pitchFamily="34" charset="0"/>
              </a:rPr>
              <a:t>Prev</a:t>
            </a:r>
            <a:r>
              <a:rPr lang="it-IT" altLang="it-IT" sz="2400" dirty="0">
                <a:latin typeface="Arial" panose="020B0604020202020204" pitchFamily="34" charset="0"/>
              </a:rPr>
              <a:t>, 2009. 18(10): p. 2569-78.</a:t>
            </a:r>
          </a:p>
          <a:p>
            <a:pPr marL="457200" indent="-457200" algn="just" defTabSz="914671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altLang="it-IT" sz="2400" dirty="0">
                <a:latin typeface="Arial" panose="020B0604020202020204" pitchFamily="34" charset="0"/>
              </a:rPr>
              <a:t>Gourd, E., Sarcopenia and adiposity linked to overall survival. Lancet Oncol, 2018. 19(5): p. e239.</a:t>
            </a:r>
          </a:p>
          <a:p>
            <a:pPr marL="457200" indent="-457200" algn="just" defTabSz="914671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altLang="it-IT" sz="2400" dirty="0" err="1">
                <a:latin typeface="Arial" panose="020B0604020202020204" pitchFamily="34" charset="0"/>
              </a:rPr>
              <a:t>Caan</a:t>
            </a:r>
            <a:r>
              <a:rPr lang="en-US" altLang="it-IT" sz="2400" dirty="0">
                <a:latin typeface="Arial" panose="020B0604020202020204" pitchFamily="34" charset="0"/>
              </a:rPr>
              <a:t>, B.J., et al., Association of Muscle and Adiposity Measured by Computed Tomography With Survival in Patients With Nonmetastatic Breast Cancer. JAMA Oncol, 2018. 4(6): p. 798-804.</a:t>
            </a:r>
          </a:p>
          <a:p>
            <a:pPr marL="457200" indent="-457200" algn="just" defTabSz="914671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altLang="it-IT" sz="2400" dirty="0">
                <a:latin typeface="Arial" panose="020B0604020202020204" pitchFamily="34" charset="0"/>
              </a:rPr>
              <a:t>Iwase, T., et al., Impact of body fat distribution on neoadjuvant chemotherapy outcomes in advanced breast cancer patients. Cancer Med, 2016. 5(1): p. 41-8.</a:t>
            </a:r>
            <a:endParaRPr lang="it-IT" altLang="it-IT" sz="2400" dirty="0">
              <a:latin typeface="Arial" panose="020B0604020202020204" pitchFamily="34" charset="0"/>
            </a:endParaRPr>
          </a:p>
        </p:txBody>
      </p:sp>
      <p:pic>
        <p:nvPicPr>
          <p:cNvPr id="1042" name="Picture 18">
            <a:extLst>
              <a:ext uri="{FF2B5EF4-FFF2-40B4-BE49-F238E27FC236}">
                <a16:creationId xmlns="" xmlns:a16="http://schemas.microsoft.com/office/drawing/2014/main" id="{A96BC9E7-7ABC-4CC9-AA86-477736307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5867" y="31865382"/>
            <a:ext cx="13562709" cy="604959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5" hidden="1">
            <a:extLst>
              <a:ext uri="{FF2B5EF4-FFF2-40B4-BE49-F238E27FC236}">
                <a16:creationId xmlns="" xmlns:a16="http://schemas.microsoft.com/office/drawing/2014/main" id="{F0AD1210-0D1C-49E5-B532-C3D85115BF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53525" y="5411337"/>
            <a:ext cx="3017519" cy="1812926"/>
          </a:xfrm>
          <a:prstGeom prst="rect">
            <a:avLst/>
          </a:prstGeom>
          <a:solidFill>
            <a:srgbClr val="FFFFFF"/>
          </a:solidFill>
          <a:ln w="76200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580" tIns="36580" rIns="36580" bIns="36580" numCol="1" anchor="t" anchorCtr="0" compatLnSpc="1">
            <a:prstTxWarp prst="textNoShape">
              <a:avLst/>
            </a:prstTxWarp>
          </a:bodyPr>
          <a:lstStyle/>
          <a:p>
            <a:endParaRPr lang="it-IT" sz="1801"/>
          </a:p>
        </p:txBody>
      </p:sp>
      <p:sp>
        <p:nvSpPr>
          <p:cNvPr id="2" name="CasellaDiTesto 1"/>
          <p:cNvSpPr txBox="1"/>
          <p:nvPr/>
        </p:nvSpPr>
        <p:spPr>
          <a:xfrm>
            <a:off x="328456" y="22428966"/>
            <a:ext cx="13689287" cy="255505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4001" dirty="0">
                <a:latin typeface="Arial" panose="020B0604020202020204" pitchFamily="34" charset="0"/>
                <a:cs typeface="Arial" panose="020B0604020202020204" pitchFamily="34" charset="0"/>
              </a:rPr>
              <a:t>Our goal was to examine associations between measure of body composition parameters (BCPs), considering adiposity and sarcopenia, and response to neoadjuvant </a:t>
            </a:r>
            <a:r>
              <a:rPr lang="en-GB" sz="4001" dirty="0" smtClean="0">
                <a:latin typeface="Arial" panose="020B0604020202020204" pitchFamily="34" charset="0"/>
                <a:cs typeface="Arial" panose="020B0604020202020204" pitchFamily="34" charset="0"/>
              </a:rPr>
              <a:t>chemotherapy </a:t>
            </a:r>
            <a:r>
              <a:rPr lang="en-GB" sz="4001" dirty="0">
                <a:latin typeface="Arial" panose="020B0604020202020204" pitchFamily="34" charset="0"/>
                <a:cs typeface="Arial" panose="020B0604020202020204" pitchFamily="34" charset="0"/>
              </a:rPr>
              <a:t>in patients treated for operable BC. </a:t>
            </a:r>
            <a:endParaRPr lang="it-IT" sz="40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14461785" y="26754920"/>
            <a:ext cx="14024315" cy="4679230"/>
          </a:xfrm>
          <a:prstGeom prst="rect">
            <a:avLst/>
          </a:prstGeom>
          <a:noFill/>
          <a:ln w="25400" cmpd="sng">
            <a:solidFill>
              <a:schemeClr val="tx1"/>
            </a:solidFill>
            <a:miter lim="800000"/>
          </a:ln>
        </p:spPr>
        <p:txBody>
          <a:bodyPr wrap="square" rtlCol="0">
            <a:spAutoFit/>
          </a:bodyPr>
          <a:lstStyle/>
          <a:p>
            <a:pPr marL="571668" indent="-571668" algn="just" defTabSz="914671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it-IT" altLang="it-IT" sz="4001" dirty="0">
                <a:latin typeface="Arial" panose="020B0604020202020204" pitchFamily="34" charset="0"/>
              </a:rPr>
              <a:t>No </a:t>
            </a:r>
            <a:r>
              <a:rPr lang="it-IT" altLang="it-IT" sz="4001" dirty="0" err="1">
                <a:latin typeface="Arial" panose="020B0604020202020204" pitchFamily="34" charset="0"/>
              </a:rPr>
              <a:t>association</a:t>
            </a:r>
            <a:r>
              <a:rPr lang="it-IT" altLang="it-IT" sz="4001" dirty="0">
                <a:latin typeface="Arial" panose="020B0604020202020204" pitchFamily="34" charset="0"/>
              </a:rPr>
              <a:t> </a:t>
            </a:r>
            <a:r>
              <a:rPr lang="it-IT" altLang="it-IT" sz="4001" dirty="0" err="1">
                <a:latin typeface="Arial" panose="020B0604020202020204" pitchFamily="34" charset="0"/>
              </a:rPr>
              <a:t>between</a:t>
            </a:r>
            <a:r>
              <a:rPr lang="it-IT" altLang="it-IT" sz="4001" dirty="0">
                <a:latin typeface="Arial" panose="020B0604020202020204" pitchFamily="34" charset="0"/>
              </a:rPr>
              <a:t> BMI classes and pCR </a:t>
            </a:r>
            <a:r>
              <a:rPr lang="it-IT" altLang="it-IT" sz="4001" dirty="0" err="1">
                <a:latin typeface="Arial" panose="020B0604020202020204" pitchFamily="34" charset="0"/>
              </a:rPr>
              <a:t>was</a:t>
            </a:r>
            <a:r>
              <a:rPr lang="it-IT" altLang="it-IT" sz="4001" dirty="0">
                <a:latin typeface="Arial" panose="020B0604020202020204" pitchFamily="34" charset="0"/>
              </a:rPr>
              <a:t> </a:t>
            </a:r>
            <a:r>
              <a:rPr lang="it-IT" altLang="it-IT" sz="4001" dirty="0" err="1">
                <a:latin typeface="Arial" panose="020B0604020202020204" pitchFamily="34" charset="0"/>
              </a:rPr>
              <a:t>detected</a:t>
            </a:r>
            <a:r>
              <a:rPr lang="it-IT" altLang="it-IT" sz="4001" dirty="0">
                <a:latin typeface="Arial" panose="020B0604020202020204" pitchFamily="34" charset="0"/>
              </a:rPr>
              <a:t>. High VFA and </a:t>
            </a:r>
            <a:r>
              <a:rPr lang="it-IT" altLang="it-IT" sz="4001" dirty="0" err="1">
                <a:latin typeface="Arial" panose="020B0604020202020204" pitchFamily="34" charset="0"/>
              </a:rPr>
              <a:t>liver</a:t>
            </a:r>
            <a:r>
              <a:rPr lang="it-IT" altLang="it-IT" sz="4001" dirty="0">
                <a:latin typeface="Arial" panose="020B0604020202020204" pitchFamily="34" charset="0"/>
              </a:rPr>
              <a:t> </a:t>
            </a:r>
            <a:r>
              <a:rPr lang="it-IT" altLang="it-IT" sz="4001" dirty="0" err="1">
                <a:latin typeface="Arial" panose="020B0604020202020204" pitchFamily="34" charset="0"/>
              </a:rPr>
              <a:t>steatosis</a:t>
            </a:r>
            <a:r>
              <a:rPr lang="it-IT" altLang="it-IT" sz="4001" dirty="0">
                <a:latin typeface="Arial" panose="020B0604020202020204" pitchFamily="34" charset="0"/>
              </a:rPr>
              <a:t> </a:t>
            </a:r>
            <a:r>
              <a:rPr lang="it-IT" altLang="it-IT" sz="4001" dirty="0" err="1">
                <a:latin typeface="Arial" panose="020B0604020202020204" pitchFamily="34" charset="0"/>
              </a:rPr>
              <a:t>were</a:t>
            </a:r>
            <a:r>
              <a:rPr lang="it-IT" altLang="it-IT" sz="4001" dirty="0">
                <a:latin typeface="Arial" panose="020B0604020202020204" pitchFamily="34" charset="0"/>
              </a:rPr>
              <a:t> negative </a:t>
            </a:r>
            <a:r>
              <a:rPr lang="it-IT" altLang="it-IT" sz="4001" dirty="0" err="1">
                <a:latin typeface="Arial" panose="020B0604020202020204" pitchFamily="34" charset="0"/>
              </a:rPr>
              <a:t>predictive</a:t>
            </a:r>
            <a:r>
              <a:rPr lang="it-IT" altLang="it-IT" sz="4001" dirty="0">
                <a:latin typeface="Arial" panose="020B0604020202020204" pitchFamily="34" charset="0"/>
              </a:rPr>
              <a:t> </a:t>
            </a:r>
            <a:r>
              <a:rPr lang="it-IT" altLang="it-IT" sz="4001" dirty="0" err="1">
                <a:latin typeface="Arial" panose="020B0604020202020204" pitchFamily="34" charset="0"/>
              </a:rPr>
              <a:t>factors</a:t>
            </a:r>
            <a:r>
              <a:rPr lang="it-IT" altLang="it-IT" sz="4001" dirty="0">
                <a:latin typeface="Arial" panose="020B0604020202020204" pitchFamily="34" charset="0"/>
              </a:rPr>
              <a:t> for pCR (pCR rate: 35% </a:t>
            </a:r>
            <a:r>
              <a:rPr lang="it-IT" altLang="it-IT" sz="4001" dirty="0" err="1">
                <a:latin typeface="Arial" panose="020B0604020202020204" pitchFamily="34" charset="0"/>
              </a:rPr>
              <a:t>normal</a:t>
            </a:r>
            <a:r>
              <a:rPr lang="it-IT" altLang="it-IT" sz="4001" dirty="0">
                <a:latin typeface="Arial" panose="020B0604020202020204" pitchFamily="34" charset="0"/>
              </a:rPr>
              <a:t> VFA vs 20% high VFA, no </a:t>
            </a:r>
            <a:r>
              <a:rPr lang="it-IT" altLang="it-IT" sz="4001" dirty="0" err="1">
                <a:latin typeface="Arial" panose="020B0604020202020204" pitchFamily="34" charset="0"/>
              </a:rPr>
              <a:t>steatosis</a:t>
            </a:r>
            <a:r>
              <a:rPr lang="it-IT" altLang="it-IT" sz="4001" dirty="0">
                <a:latin typeface="Arial" panose="020B0604020202020204" pitchFamily="34" charset="0"/>
              </a:rPr>
              <a:t> 32% vs </a:t>
            </a:r>
            <a:r>
              <a:rPr lang="it-IT" altLang="it-IT" sz="4001" dirty="0" err="1">
                <a:latin typeface="Arial" panose="020B0604020202020204" pitchFamily="34" charset="0"/>
              </a:rPr>
              <a:t>steatosis</a:t>
            </a:r>
            <a:r>
              <a:rPr lang="it-IT" altLang="it-IT" sz="4001" dirty="0">
                <a:latin typeface="Arial" panose="020B0604020202020204" pitchFamily="34" charset="0"/>
              </a:rPr>
              <a:t> 13%; p&lt;0.05</a:t>
            </a:r>
            <a:r>
              <a:rPr lang="it-IT" altLang="it-IT" sz="4001" dirty="0" smtClean="0">
                <a:latin typeface="Arial" panose="020B0604020202020204" pitchFamily="34" charset="0"/>
              </a:rPr>
              <a:t>) ( </a:t>
            </a:r>
            <a:r>
              <a:rPr lang="it-IT" altLang="it-IT" sz="4001" dirty="0">
                <a:latin typeface="Arial" panose="020B0604020202020204" pitchFamily="34" charset="0"/>
              </a:rPr>
              <a:t>Figure 1</a:t>
            </a:r>
            <a:r>
              <a:rPr lang="it-IT" altLang="it-IT" sz="4001" dirty="0" smtClean="0">
                <a:latin typeface="Arial" panose="020B0604020202020204" pitchFamily="34" charset="0"/>
              </a:rPr>
              <a:t>)</a:t>
            </a:r>
            <a:endParaRPr lang="it-IT" altLang="it-IT" sz="4001" dirty="0">
              <a:latin typeface="Arial" panose="020B0604020202020204" pitchFamily="34" charset="0"/>
            </a:endParaRPr>
          </a:p>
          <a:p>
            <a:pPr marL="571668" indent="-571668" algn="just" defTabSz="914671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it-IT" altLang="it-IT" sz="4001" dirty="0" err="1">
                <a:latin typeface="Arial" panose="020B0604020202020204" pitchFamily="34" charset="0"/>
              </a:rPr>
              <a:t>Neither</a:t>
            </a:r>
            <a:r>
              <a:rPr lang="it-IT" altLang="it-IT" sz="4001" dirty="0">
                <a:latin typeface="Arial" panose="020B0604020202020204" pitchFamily="34" charset="0"/>
              </a:rPr>
              <a:t> BMI classes </a:t>
            </a:r>
            <a:r>
              <a:rPr lang="it-IT" altLang="it-IT" sz="4001" dirty="0" err="1">
                <a:latin typeface="Arial" panose="020B0604020202020204" pitchFamily="34" charset="0"/>
              </a:rPr>
              <a:t>nor</a:t>
            </a:r>
            <a:r>
              <a:rPr lang="it-IT" altLang="it-IT" sz="4001" dirty="0">
                <a:latin typeface="Arial" panose="020B0604020202020204" pitchFamily="34" charset="0"/>
              </a:rPr>
              <a:t> </a:t>
            </a:r>
            <a:r>
              <a:rPr lang="it-IT" altLang="it-IT" sz="4001" dirty="0" err="1">
                <a:latin typeface="Arial" panose="020B0604020202020204" pitchFamily="34" charset="0"/>
              </a:rPr>
              <a:t>BCPs</a:t>
            </a:r>
            <a:r>
              <a:rPr lang="it-IT" altLang="it-IT" sz="4001" dirty="0">
                <a:latin typeface="Arial" panose="020B0604020202020204" pitchFamily="34" charset="0"/>
              </a:rPr>
              <a:t> </a:t>
            </a:r>
            <a:r>
              <a:rPr lang="it-IT" altLang="it-IT" sz="4001" dirty="0" err="1">
                <a:latin typeface="Arial" panose="020B0604020202020204" pitchFamily="34" charset="0"/>
              </a:rPr>
              <a:t>significantly</a:t>
            </a:r>
            <a:r>
              <a:rPr lang="it-IT" altLang="it-IT" sz="4001" dirty="0">
                <a:latin typeface="Arial" panose="020B0604020202020204" pitchFamily="34" charset="0"/>
              </a:rPr>
              <a:t> </a:t>
            </a:r>
            <a:r>
              <a:rPr lang="it-IT" altLang="it-IT" sz="4001" dirty="0" err="1">
                <a:latin typeface="Arial" panose="020B0604020202020204" pitchFamily="34" charset="0"/>
              </a:rPr>
              <a:t>influenced</a:t>
            </a:r>
            <a:r>
              <a:rPr lang="it-IT" altLang="it-IT" sz="4001" dirty="0">
                <a:latin typeface="Arial" panose="020B0604020202020204" pitchFamily="34" charset="0"/>
              </a:rPr>
              <a:t> overall survival and relapse free survival.</a:t>
            </a:r>
          </a:p>
          <a:p>
            <a:endParaRPr lang="it-IT" sz="1801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553931" y="50132480"/>
            <a:ext cx="13587522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1" dirty="0">
                <a:latin typeface="Arial" panose="020B0604020202020204" pitchFamily="34" charset="0"/>
                <a:cs typeface="Arial" panose="020B0604020202020204" pitchFamily="34" charset="0"/>
              </a:rPr>
              <a:t>For information e-mail to claudia.omarini@gmail.com</a:t>
            </a:r>
          </a:p>
        </p:txBody>
      </p:sp>
      <p:sp>
        <p:nvSpPr>
          <p:cNvPr id="27" name="Rectangle 8">
            <a:extLst>
              <a:ext uri="{FF2B5EF4-FFF2-40B4-BE49-F238E27FC236}">
                <a16:creationId xmlns="" xmlns:a16="http://schemas.microsoft.com/office/drawing/2014/main" id="{950AB85B-9617-416F-855E-6459439BCD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01805" y="9340188"/>
            <a:ext cx="14084295" cy="1603328"/>
          </a:xfrm>
          <a:prstGeom prst="rect">
            <a:avLst/>
          </a:prstGeom>
          <a:solidFill>
            <a:srgbClr val="BED7EF"/>
          </a:solidFill>
          <a:ln w="25400" algn="ctr">
            <a:solidFill>
              <a:srgbClr val="000000">
                <a:alpha val="0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80" tIns="36580" rIns="36580" bIns="36580" numCol="1" anchor="t" anchorCtr="0" compatLnSpc="1">
            <a:prstTxWarp prst="textNoShape">
              <a:avLst/>
            </a:prstTxWarp>
          </a:bodyPr>
          <a:lstStyle/>
          <a:p>
            <a:pPr algn="ctr" defTabSz="91467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7206" b="1" dirty="0" err="1">
                <a:solidFill>
                  <a:srgbClr val="000000"/>
                </a:solidFill>
                <a:latin typeface="Arial" panose="020B0604020202020204" pitchFamily="34" charset="0"/>
              </a:rPr>
              <a:t>Results</a:t>
            </a:r>
            <a:endParaRPr lang="it-IT" altLang="it-IT" sz="7206" dirty="0">
              <a:latin typeface="Arial" panose="020B0604020202020204" pitchFamily="34" charset="0"/>
            </a:endParaRPr>
          </a:p>
        </p:txBody>
      </p:sp>
      <p:sp>
        <p:nvSpPr>
          <p:cNvPr id="29" name="Rectangle 9">
            <a:extLst>
              <a:ext uri="{FF2B5EF4-FFF2-40B4-BE49-F238E27FC236}">
                <a16:creationId xmlns="" xmlns:a16="http://schemas.microsoft.com/office/drawing/2014/main" id="{4A51F254-E2C2-46C2-BBCD-6C6BB375DC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61780" y="38184091"/>
            <a:ext cx="13913647" cy="1481851"/>
          </a:xfrm>
          <a:prstGeom prst="rect">
            <a:avLst/>
          </a:prstGeom>
          <a:solidFill>
            <a:srgbClr val="BED7EF"/>
          </a:solidFill>
          <a:ln w="25400" algn="ctr">
            <a:solidFill>
              <a:srgbClr val="000000">
                <a:alpha val="0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80" tIns="36580" rIns="36580" bIns="36580" numCol="1" anchor="t" anchorCtr="0" compatLnSpc="1">
            <a:prstTxWarp prst="textNoShape">
              <a:avLst/>
            </a:prstTxWarp>
          </a:bodyPr>
          <a:lstStyle/>
          <a:p>
            <a:pPr algn="ctr" defTabSz="91467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7206" b="1" dirty="0" err="1">
                <a:solidFill>
                  <a:srgbClr val="000000"/>
                </a:solidFill>
                <a:latin typeface="Arial" panose="020B0604020202020204" pitchFamily="34" charset="0"/>
              </a:rPr>
              <a:t>Conclusions</a:t>
            </a:r>
            <a:endParaRPr lang="it-IT" altLang="it-IT" sz="7206" dirty="0">
              <a:latin typeface="Arial" panose="020B0604020202020204" pitchFamily="34" charset="0"/>
            </a:endParaRPr>
          </a:p>
        </p:txBody>
      </p:sp>
      <p:sp>
        <p:nvSpPr>
          <p:cNvPr id="30" name="Rectangle 9">
            <a:extLst>
              <a:ext uri="{FF2B5EF4-FFF2-40B4-BE49-F238E27FC236}">
                <a16:creationId xmlns="" xmlns:a16="http://schemas.microsoft.com/office/drawing/2014/main" id="{773C1E00-9C36-456F-8785-8A376CCAB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01800" y="45155265"/>
            <a:ext cx="13886796" cy="1481851"/>
          </a:xfrm>
          <a:prstGeom prst="rect">
            <a:avLst/>
          </a:prstGeom>
          <a:solidFill>
            <a:srgbClr val="BED7EF"/>
          </a:solidFill>
          <a:ln w="25400" algn="ctr">
            <a:solidFill>
              <a:srgbClr val="000000">
                <a:alpha val="0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80" tIns="36580" rIns="36580" bIns="36580" numCol="1" anchor="t" anchorCtr="0" compatLnSpc="1">
            <a:prstTxWarp prst="textNoShape">
              <a:avLst/>
            </a:prstTxWarp>
          </a:bodyPr>
          <a:lstStyle/>
          <a:p>
            <a:pPr algn="ctr" defTabSz="91467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7206" b="1" dirty="0" err="1">
                <a:solidFill>
                  <a:srgbClr val="000000"/>
                </a:solidFill>
                <a:latin typeface="Arial" panose="020B0604020202020204" pitchFamily="34" charset="0"/>
              </a:rPr>
              <a:t>References</a:t>
            </a:r>
            <a:endParaRPr lang="it-IT" altLang="it-IT" sz="7206" dirty="0">
              <a:latin typeface="Arial" panose="020B0604020202020204" pitchFamily="34" charset="0"/>
            </a:endParaRPr>
          </a:p>
        </p:txBody>
      </p:sp>
      <p:sp>
        <p:nvSpPr>
          <p:cNvPr id="31" name="Rectangle 26">
            <a:extLst>
              <a:ext uri="{FF2B5EF4-FFF2-40B4-BE49-F238E27FC236}">
                <a16:creationId xmlns="" xmlns:a16="http://schemas.microsoft.com/office/drawing/2014/main" id="{FDFBC03A-40ED-4D1A-AF2D-922BDC86C0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23058" y="1446642"/>
            <a:ext cx="3017519" cy="1540532"/>
          </a:xfrm>
          <a:prstGeom prst="rect">
            <a:avLst/>
          </a:prstGeom>
          <a:noFill/>
          <a:ln w="762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C000"/>
                  </a:outerShdw>
                </a:effectLst>
              </a14:hiddenEffects>
            </a:ext>
          </a:extLst>
        </p:spPr>
        <p:txBody>
          <a:bodyPr vert="horz" wrap="square" lIns="36580" tIns="36580" rIns="36580" bIns="36580" numCol="1" anchor="t" anchorCtr="0" compatLnSpc="1">
            <a:prstTxWarp prst="textNoShape">
              <a:avLst/>
            </a:prstTxWarp>
          </a:bodyPr>
          <a:lstStyle/>
          <a:p>
            <a:pPr defTabSz="91467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0003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it-IT" altLang="it-IT" sz="7007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C05</a:t>
            </a:r>
            <a:endParaRPr lang="it-IT" altLang="it-IT" sz="700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Immagine 16">
            <a:extLst>
              <a:ext uri="{FF2B5EF4-FFF2-40B4-BE49-F238E27FC236}">
                <a16:creationId xmlns="" xmlns:a16="http://schemas.microsoft.com/office/drawing/2014/main" id="{B7EDFDD9-120A-449F-AB37-9A61BAE411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20880" y="6500124"/>
            <a:ext cx="5765215" cy="2110853"/>
          </a:xfrm>
          <a:prstGeom prst="rect">
            <a:avLst/>
          </a:prstGeom>
        </p:spPr>
      </p:pic>
      <p:sp>
        <p:nvSpPr>
          <p:cNvPr id="33" name="Text Box 17">
            <a:extLst>
              <a:ext uri="{FF2B5EF4-FFF2-40B4-BE49-F238E27FC236}">
                <a16:creationId xmlns="" xmlns:a16="http://schemas.microsoft.com/office/drawing/2014/main" id="{186CDAEF-5A3F-472F-B69D-5A10F5F6E2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61780" y="40156291"/>
            <a:ext cx="13886796" cy="4508625"/>
          </a:xfrm>
          <a:prstGeom prst="rect">
            <a:avLst/>
          </a:prstGeom>
          <a:noFill/>
          <a:ln w="254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80" tIns="36580" rIns="36580" bIns="36580" numCol="1" anchor="t" anchorCtr="0" compatLnSpc="1">
            <a:prstTxWarp prst="textNoShape">
              <a:avLst/>
            </a:prstTxWarp>
          </a:bodyPr>
          <a:lstStyle/>
          <a:p>
            <a:pPr marL="571668" indent="-571668" algn="just" defTabSz="914671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4001" dirty="0">
                <a:latin typeface="Arial" panose="020B0604020202020204" pitchFamily="34" charset="0"/>
                <a:cs typeface="Arial" panose="020B0604020202020204" pitchFamily="34" charset="0"/>
              </a:rPr>
              <a:t>The evaluation of BCPs is the best way to assess the real body </a:t>
            </a:r>
            <a:r>
              <a:rPr lang="en-GB" sz="4001" dirty="0" smtClean="0">
                <a:latin typeface="Arial" panose="020B0604020202020204" pitchFamily="34" charset="0"/>
                <a:cs typeface="Arial" panose="020B0604020202020204" pitchFamily="34" charset="0"/>
              </a:rPr>
              <a:t>composition</a:t>
            </a:r>
            <a:endParaRPr lang="en-GB" sz="40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668" indent="-571668" algn="just" defTabSz="914671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Menopausal status </a:t>
            </a: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associated</a:t>
            </a:r>
            <a:r>
              <a:rPr lang="it-IT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</a:t>
            </a:r>
            <a:r>
              <a:rPr lang="it-IT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VFA, </a:t>
            </a: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presence</a:t>
            </a:r>
            <a:r>
              <a:rPr lang="it-IT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fatty</a:t>
            </a:r>
            <a:r>
              <a:rPr lang="it-IT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it-IT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r>
              <a:rPr lang="it-IT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obesity</a:t>
            </a:r>
            <a:r>
              <a:rPr lang="it-IT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endParaRPr lang="it-IT" altLang="it-IT" sz="4001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668" indent="-571668" algn="just" defTabSz="914671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Visceral</a:t>
            </a:r>
            <a:r>
              <a:rPr lang="it-IT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adiposity</a:t>
            </a:r>
            <a:r>
              <a:rPr lang="it-IT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it-IT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well</a:t>
            </a:r>
            <a:r>
              <a:rPr lang="it-IT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it-IT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it-IT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steatosis</a:t>
            </a:r>
            <a:r>
              <a:rPr lang="it-IT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it-IT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negative </a:t>
            </a: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predictive</a:t>
            </a:r>
            <a:r>
              <a:rPr lang="it-IT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factors</a:t>
            </a:r>
            <a:r>
              <a:rPr lang="it-IT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pCR</a:t>
            </a:r>
            <a:r>
              <a:rPr lang="it-IT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BC </a:t>
            </a: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patients</a:t>
            </a:r>
            <a:r>
              <a:rPr lang="it-IT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treated</a:t>
            </a:r>
            <a:r>
              <a:rPr lang="it-IT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neoadijuvant</a:t>
            </a:r>
            <a:r>
              <a:rPr lang="it-IT" altLang="it-IT" sz="400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dirty="0" err="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chemotherapy</a:t>
            </a:r>
            <a:r>
              <a:rPr lang="it-IT" altLang="it-IT" sz="4001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4001" smtClean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altLang="it-IT" sz="4001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914671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sz="4001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algn="just" defTabSz="914671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sz="4001" dirty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  <p:sp>
        <p:nvSpPr>
          <p:cNvPr id="34" name="Rectangle 9">
            <a:extLst>
              <a:ext uri="{FF2B5EF4-FFF2-40B4-BE49-F238E27FC236}">
                <a16:creationId xmlns="" xmlns:a16="http://schemas.microsoft.com/office/drawing/2014/main" id="{4C947C49-748D-4CC9-8A17-E3E814CBA0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00" y="20552467"/>
            <a:ext cx="13823953" cy="1481851"/>
          </a:xfrm>
          <a:prstGeom prst="rect">
            <a:avLst/>
          </a:prstGeom>
          <a:solidFill>
            <a:srgbClr val="BED7EF"/>
          </a:solidFill>
          <a:ln w="25400" algn="ctr">
            <a:solidFill>
              <a:srgbClr val="000000">
                <a:alpha val="0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80" tIns="36580" rIns="36580" bIns="36580" numCol="1" anchor="t" anchorCtr="0" compatLnSpc="1">
            <a:prstTxWarp prst="textNoShape">
              <a:avLst/>
            </a:prstTxWarp>
          </a:bodyPr>
          <a:lstStyle/>
          <a:p>
            <a:pPr algn="ctr" defTabSz="91467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7206" b="1" dirty="0" err="1">
                <a:solidFill>
                  <a:srgbClr val="000000"/>
                </a:solidFill>
                <a:latin typeface="Arial" panose="020B0604020202020204" pitchFamily="34" charset="0"/>
              </a:rPr>
              <a:t>Aim</a:t>
            </a:r>
            <a:endParaRPr lang="it-IT" altLang="it-IT" sz="7206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2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</TotalTime>
  <Words>739</Words>
  <Application>Microsoft Office PowerPoint</Application>
  <PresentationFormat>Personalizzato</PresentationFormat>
  <Paragraphs>40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Patrizia Palumbo</dc:creator>
  <cp:lastModifiedBy>provaxp</cp:lastModifiedBy>
  <cp:revision>19</cp:revision>
  <dcterms:created xsi:type="dcterms:W3CDTF">2019-09-15T06:43:35Z</dcterms:created>
  <dcterms:modified xsi:type="dcterms:W3CDTF">2019-10-07T20:20:17Z</dcterms:modified>
</cp:coreProperties>
</file>