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199975" cy="35999738"/>
  <p:notesSz cx="6858000" cy="9144000"/>
  <p:defaultTextStyle>
    <a:defPPr>
      <a:defRPr lang="it-IT"/>
    </a:defPPr>
    <a:lvl1pPr marL="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1pPr>
    <a:lvl2pPr marL="146875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2pPr>
    <a:lvl3pPr marL="293751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3pPr>
    <a:lvl4pPr marL="440626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4pPr>
    <a:lvl5pPr marL="587502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5pPr>
    <a:lvl6pPr marL="734377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6pPr>
    <a:lvl7pPr marL="881253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7pPr>
    <a:lvl8pPr marL="1028128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8pPr>
    <a:lvl9pPr marL="1175004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252" y="-19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'[Grafico in Microsoft Word]GRAFICI'!$A$4:$B$4</c:f>
                <c:numCache>
                  <c:formatCode>General</c:formatCode>
                  <c:ptCount val="2"/>
                  <c:pt idx="0">
                    <c:v>10</c:v>
                  </c:pt>
                  <c:pt idx="1">
                    <c:v>12.5</c:v>
                  </c:pt>
                </c:numCache>
              </c:numRef>
            </c:plus>
            <c:minus>
              <c:numRef>
                <c:f>'[Grafico in Microsoft Word]GRAFICI'!$A$4:$B$4</c:f>
                <c:numCache>
                  <c:formatCode>General</c:formatCode>
                  <c:ptCount val="2"/>
                  <c:pt idx="0">
                    <c:v>10</c:v>
                  </c:pt>
                  <c:pt idx="1">
                    <c:v>12.5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'[Grafico in Microsoft Word]GRAFICI'!$A$1:$B$1</c:f>
              <c:strCache>
                <c:ptCount val="2"/>
                <c:pt idx="0">
                  <c:v>AA</c:v>
                </c:pt>
                <c:pt idx="1">
                  <c:v>AC+VA+VC</c:v>
                </c:pt>
              </c:strCache>
            </c:strRef>
          </c:cat>
          <c:val>
            <c:numRef>
              <c:f>'[Grafico in Microsoft Word]GRAFICI'!$A$2:$B$2</c:f>
              <c:numCache>
                <c:formatCode>General</c:formatCode>
                <c:ptCount val="2"/>
                <c:pt idx="0">
                  <c:v>716</c:v>
                </c:pt>
                <c:pt idx="1">
                  <c:v>748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091016"/>
        <c:axId val="103094544"/>
      </c:barChart>
      <c:catAx>
        <c:axId val="103091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000" b="1"/>
                  <a:t>Condition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3094544"/>
        <c:crosses val="autoZero"/>
        <c:auto val="1"/>
        <c:lblAlgn val="ctr"/>
        <c:lblOffset val="100"/>
        <c:noMultiLvlLbl val="0"/>
      </c:catAx>
      <c:valAx>
        <c:axId val="103094544"/>
        <c:scaling>
          <c:orientation val="minMax"/>
          <c:max val="1000"/>
          <c:min val="4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000" b="1"/>
                  <a:t>RTs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3091016"/>
        <c:crosses val="autoZero"/>
        <c:crossBetween val="between"/>
        <c:majorUnit val="150"/>
        <c:minorUnit val="50"/>
      </c:valAx>
      <c:sp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ln>
          <a:solidFill>
            <a:schemeClr val="bg1"/>
          </a:solidFill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5">
            <a:lumMod val="5000"/>
            <a:lumOff val="95000"/>
          </a:schemeClr>
        </a:gs>
        <a:gs pos="74000">
          <a:schemeClr val="accent5">
            <a:lumMod val="45000"/>
            <a:lumOff val="55000"/>
          </a:schemeClr>
        </a:gs>
        <a:gs pos="83000">
          <a:schemeClr val="accent5">
            <a:lumMod val="45000"/>
            <a:lumOff val="55000"/>
          </a:schemeClr>
        </a:gs>
        <a:gs pos="100000">
          <a:schemeClr val="accent5">
            <a:lumMod val="30000"/>
            <a:lumOff val="70000"/>
          </a:schemeClr>
        </a:gs>
      </a:gsLst>
      <a:lin ang="5400000" scaled="1"/>
      <a:tileRect/>
    </a:gradFill>
    <a:ln w="38100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149997" y="5891627"/>
            <a:ext cx="18899981" cy="12533241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149997" y="18908200"/>
            <a:ext cx="18899981" cy="8691601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210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42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0145617" y="3408312"/>
            <a:ext cx="3054841" cy="542329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74531" y="3408312"/>
            <a:ext cx="8856083" cy="542329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226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088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19377" y="8974940"/>
            <a:ext cx="21734978" cy="1497488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19377" y="24091497"/>
            <a:ext cx="21734978" cy="78749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83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74531" y="17033209"/>
            <a:ext cx="5955462" cy="4060804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244995" y="17033209"/>
            <a:ext cx="5955465" cy="4060804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30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5784" y="1916655"/>
            <a:ext cx="21734978" cy="6958284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735783" y="13149907"/>
            <a:ext cx="10660769" cy="1934153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2757491" y="8824938"/>
            <a:ext cx="10713271" cy="432496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2757491" y="13149907"/>
            <a:ext cx="10713271" cy="1934153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745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450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785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5783" y="2399982"/>
            <a:ext cx="8127646" cy="8399939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13273" y="5183298"/>
            <a:ext cx="12757489" cy="25583146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35783" y="10799921"/>
            <a:ext cx="8127646" cy="20008189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67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5783" y="2399982"/>
            <a:ext cx="8127646" cy="8399939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713273" y="5183298"/>
            <a:ext cx="12757489" cy="25583146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35783" y="10799921"/>
            <a:ext cx="8127646" cy="20008189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31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732502" y="1916655"/>
            <a:ext cx="21734978" cy="69582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32502" y="9583265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732500" y="33366429"/>
            <a:ext cx="5669994" cy="1916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6FF98-90F0-4DA0-A57A-85E0B4A3E0DB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8347495" y="33366429"/>
            <a:ext cx="8504992" cy="1916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7797484" y="33366429"/>
            <a:ext cx="5669994" cy="1916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1E4B-59EA-4968-99ED-10238FBC56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05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73629" y="685800"/>
            <a:ext cx="2295797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200" b="1" dirty="0">
                <a:solidFill>
                  <a:srgbClr val="002060"/>
                </a:solidFill>
              </a:rPr>
              <a:t>Is the </a:t>
            </a:r>
            <a:r>
              <a:rPr lang="it-IT" sz="7200" b="1" dirty="0" err="1">
                <a:solidFill>
                  <a:srgbClr val="002060"/>
                </a:solidFill>
              </a:rPr>
              <a:t>acoustic</a:t>
            </a:r>
            <a:r>
              <a:rPr lang="it-IT" sz="7200" b="1" dirty="0">
                <a:solidFill>
                  <a:srgbClr val="002060"/>
                </a:solidFill>
              </a:rPr>
              <a:t> </a:t>
            </a:r>
            <a:r>
              <a:rPr lang="it-IT" sz="7200" b="1" dirty="0" err="1">
                <a:solidFill>
                  <a:srgbClr val="002060"/>
                </a:solidFill>
              </a:rPr>
              <a:t>modality</a:t>
            </a:r>
            <a:r>
              <a:rPr lang="it-IT" sz="7200" b="1" dirty="0">
                <a:solidFill>
                  <a:srgbClr val="002060"/>
                </a:solidFill>
              </a:rPr>
              <a:t> </a:t>
            </a:r>
            <a:r>
              <a:rPr lang="it-IT" sz="7200" b="1" dirty="0" err="1">
                <a:solidFill>
                  <a:srgbClr val="002060"/>
                </a:solidFill>
              </a:rPr>
              <a:t>relevant</a:t>
            </a:r>
            <a:r>
              <a:rPr lang="it-IT" sz="7200" b="1" dirty="0">
                <a:solidFill>
                  <a:srgbClr val="002060"/>
                </a:solidFill>
              </a:rPr>
              <a:t> for </a:t>
            </a:r>
            <a:r>
              <a:rPr lang="it-IT" sz="7200" b="1" dirty="0" err="1">
                <a:solidFill>
                  <a:srgbClr val="002060"/>
                </a:solidFill>
              </a:rPr>
              <a:t>abstract</a:t>
            </a:r>
            <a:r>
              <a:rPr lang="it-IT" sz="7200" b="1" dirty="0">
                <a:solidFill>
                  <a:srgbClr val="002060"/>
                </a:solidFill>
              </a:rPr>
              <a:t> </a:t>
            </a:r>
            <a:r>
              <a:rPr lang="it-IT" sz="7200" b="1" dirty="0" err="1">
                <a:solidFill>
                  <a:srgbClr val="002060"/>
                </a:solidFill>
              </a:rPr>
              <a:t>concepts</a:t>
            </a:r>
            <a:r>
              <a:rPr lang="it-IT" sz="7200" b="1" dirty="0">
                <a:solidFill>
                  <a:srgbClr val="002060"/>
                </a:solidFill>
              </a:rPr>
              <a:t>? An </a:t>
            </a:r>
            <a:r>
              <a:rPr lang="it-IT" sz="7200" b="1" dirty="0" err="1">
                <a:solidFill>
                  <a:srgbClr val="002060"/>
                </a:solidFill>
              </a:rPr>
              <a:t>investigation</a:t>
            </a:r>
            <a:r>
              <a:rPr lang="it-IT" sz="7200" b="1" dirty="0">
                <a:solidFill>
                  <a:srgbClr val="002060"/>
                </a:solidFill>
              </a:rPr>
              <a:t> with </a:t>
            </a:r>
            <a:r>
              <a:rPr lang="it-IT" sz="7200" b="1" dirty="0" err="1">
                <a:solidFill>
                  <a:srgbClr val="002060"/>
                </a:solidFill>
              </a:rPr>
              <a:t>implicit</a:t>
            </a:r>
            <a:r>
              <a:rPr lang="it-IT" sz="7200" b="1" dirty="0">
                <a:solidFill>
                  <a:srgbClr val="002060"/>
                </a:solidFill>
              </a:rPr>
              <a:t> </a:t>
            </a:r>
            <a:r>
              <a:rPr lang="it-IT" sz="7200" b="1" dirty="0" err="1" smtClean="0">
                <a:solidFill>
                  <a:srgbClr val="002060"/>
                </a:solidFill>
              </a:rPr>
              <a:t>measures</a:t>
            </a:r>
            <a:endParaRPr lang="it-IT" sz="72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Scerrati E.</a:t>
            </a:r>
            <a:r>
              <a:rPr lang="en-US" sz="4200" b="1" baseline="30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4200" b="1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Lugli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L.</a:t>
            </a:r>
            <a:r>
              <a:rPr lang="en-US" sz="4200" b="1" baseline="30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4200" b="1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Borghi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A.M.</a:t>
            </a:r>
            <a:r>
              <a:rPr lang="en-US" sz="4200" b="1" baseline="30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2,3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4200" b="1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Nicoletti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R.</a:t>
            </a:r>
            <a:r>
              <a:rPr lang="en-US" sz="4200" b="1" baseline="30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</a:p>
          <a:p>
            <a:pPr algn="ctr"/>
            <a:r>
              <a:rPr lang="en-US" sz="4200" b="1" baseline="30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Department of Philosophy and Communication, University of Bologna </a:t>
            </a:r>
          </a:p>
          <a:p>
            <a:pPr algn="ctr"/>
            <a:r>
              <a:rPr lang="en-US" sz="4200" b="1" baseline="30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Department of Psychology, University of Bologna</a:t>
            </a:r>
          </a:p>
          <a:p>
            <a:pPr algn="ctr"/>
            <a:r>
              <a:rPr lang="en-US" sz="4200" b="1" baseline="30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r>
              <a:rPr lang="en-US" sz="4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Institute of Cognitive Sciences and Technologies, Italian National Research Council</a:t>
            </a:r>
          </a:p>
          <a:p>
            <a:pPr algn="ctr">
              <a:spcAft>
                <a:spcPts val="600"/>
              </a:spcAft>
            </a:pPr>
            <a:r>
              <a:rPr lang="en-US" sz="4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elisa.scerrati@unibo.it</a:t>
            </a:r>
            <a:endParaRPr lang="it-IT" sz="4800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3303" y="1872745"/>
            <a:ext cx="2392585" cy="243456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92" y="1872744"/>
            <a:ext cx="2392585" cy="2434561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801884" y="6488211"/>
            <a:ext cx="11109379" cy="10787569"/>
          </a:xfrm>
          <a:prstGeom prst="rect">
            <a:avLst/>
          </a:prstGeom>
          <a:noFill/>
          <a:ln w="762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4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INTRODUCTION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3400" dirty="0" err="1" smtClean="0"/>
              <a:t>Abstract</a:t>
            </a:r>
            <a:r>
              <a:rPr lang="it-IT" sz="3400" dirty="0" smtClean="0"/>
              <a:t> </a:t>
            </a:r>
            <a:r>
              <a:rPr lang="it-IT" sz="3400" dirty="0" err="1" smtClean="0"/>
              <a:t>concepts</a:t>
            </a:r>
            <a:r>
              <a:rPr lang="it-IT" sz="3400" dirty="0" smtClean="0"/>
              <a:t> </a:t>
            </a:r>
            <a:r>
              <a:rPr lang="it-IT" sz="3400" dirty="0" err="1" smtClean="0"/>
              <a:t>such</a:t>
            </a:r>
            <a:r>
              <a:rPr lang="it-IT" sz="3400" dirty="0" smtClean="0"/>
              <a:t> </a:t>
            </a:r>
            <a:r>
              <a:rPr lang="it-IT" sz="3400" dirty="0" err="1" smtClean="0"/>
              <a:t>as</a:t>
            </a:r>
            <a:r>
              <a:rPr lang="it-IT" sz="3400" dirty="0" smtClean="0"/>
              <a:t> </a:t>
            </a:r>
            <a:r>
              <a:rPr lang="it-IT" sz="3400" i="1" cap="all" dirty="0" err="1" smtClean="0"/>
              <a:t>freedom</a:t>
            </a:r>
            <a:r>
              <a:rPr lang="it-IT" sz="3400" dirty="0" smtClean="0"/>
              <a:t> or </a:t>
            </a:r>
            <a:r>
              <a:rPr lang="it-IT" sz="3400" i="1" cap="all" dirty="0" err="1" smtClean="0"/>
              <a:t>justice</a:t>
            </a:r>
            <a:r>
              <a:rPr lang="it-IT" sz="3400" dirty="0" smtClean="0"/>
              <a:t> </a:t>
            </a:r>
            <a:r>
              <a:rPr lang="it-IT" sz="3400" dirty="0" err="1" smtClean="0"/>
              <a:t>have</a:t>
            </a:r>
            <a:r>
              <a:rPr lang="it-IT" sz="3400" dirty="0" smtClean="0"/>
              <a:t> no </a:t>
            </a:r>
            <a:r>
              <a:rPr lang="it-IT" sz="3400" dirty="0" err="1" smtClean="0"/>
              <a:t>clearly</a:t>
            </a:r>
            <a:r>
              <a:rPr lang="it-IT" sz="3400" dirty="0" smtClean="0"/>
              <a:t> </a:t>
            </a:r>
            <a:r>
              <a:rPr lang="it-IT" sz="3400" dirty="0" err="1" smtClean="0"/>
              <a:t>identifiable</a:t>
            </a:r>
            <a:r>
              <a:rPr lang="it-IT" sz="3400" dirty="0" smtClean="0"/>
              <a:t> </a:t>
            </a:r>
            <a:r>
              <a:rPr lang="it-IT" sz="3400" dirty="0" err="1" smtClean="0"/>
              <a:t>referent</a:t>
            </a:r>
            <a:r>
              <a:rPr lang="it-IT" sz="3400" dirty="0" smtClean="0"/>
              <a:t> that </a:t>
            </a:r>
            <a:r>
              <a:rPr lang="it-IT" sz="3400" dirty="0" err="1" smtClean="0"/>
              <a:t>we</a:t>
            </a:r>
            <a:r>
              <a:rPr lang="it-IT" sz="3400" dirty="0" smtClean="0"/>
              <a:t> can </a:t>
            </a:r>
            <a:r>
              <a:rPr lang="it-IT" sz="3400" dirty="0" err="1" smtClean="0"/>
              <a:t>experience</a:t>
            </a:r>
            <a:r>
              <a:rPr lang="en-US" sz="3400" dirty="0" smtClean="0"/>
              <a:t>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3400" dirty="0" smtClean="0"/>
              <a:t>The </a:t>
            </a:r>
            <a:r>
              <a:rPr lang="it-IT" sz="3400" dirty="0" err="1" smtClean="0"/>
              <a:t>Words</a:t>
            </a:r>
            <a:r>
              <a:rPr lang="it-IT" sz="3400" dirty="0" smtClean="0"/>
              <a:t> </a:t>
            </a:r>
            <a:r>
              <a:rPr lang="it-IT" sz="3400" dirty="0" err="1" smtClean="0"/>
              <a:t>As</a:t>
            </a:r>
            <a:r>
              <a:rPr lang="it-IT" sz="3400" dirty="0" smtClean="0"/>
              <a:t> Social Tools </a:t>
            </a:r>
            <a:r>
              <a:rPr lang="it-IT" sz="3400" dirty="0" err="1" smtClean="0"/>
              <a:t>theory</a:t>
            </a:r>
            <a:r>
              <a:rPr lang="it-IT" sz="3400" dirty="0" smtClean="0"/>
              <a:t> (WAT) </a:t>
            </a:r>
            <a:r>
              <a:rPr lang="it-IT" sz="3400" dirty="0" err="1" smtClean="0"/>
              <a:t>has</a:t>
            </a:r>
            <a:r>
              <a:rPr lang="it-IT" sz="3400" dirty="0" smtClean="0"/>
              <a:t> </a:t>
            </a:r>
            <a:r>
              <a:rPr lang="it-IT" sz="3400" dirty="0" err="1" smtClean="0"/>
              <a:t>suggested</a:t>
            </a:r>
            <a:r>
              <a:rPr lang="it-IT" sz="3400" dirty="0" smtClean="0"/>
              <a:t> that, </a:t>
            </a:r>
            <a:r>
              <a:rPr lang="en-US" sz="3400" dirty="0" smtClean="0"/>
              <a:t>while both concrete and abstract concepts are grounded in the </a:t>
            </a:r>
            <a:r>
              <a:rPr lang="en-US" sz="3400" smtClean="0"/>
              <a:t>sensorimotor system,</a:t>
            </a:r>
            <a:r>
              <a:rPr lang="it-IT" sz="3400" smtClean="0"/>
              <a:t> </a:t>
            </a:r>
            <a:r>
              <a:rPr lang="it-IT" sz="3400" dirty="0" err="1" smtClean="0"/>
              <a:t>abstract</a:t>
            </a:r>
            <a:r>
              <a:rPr lang="it-IT" sz="3400" dirty="0" smtClean="0"/>
              <a:t> </a:t>
            </a:r>
            <a:r>
              <a:rPr lang="it-IT" sz="3400" dirty="0" err="1" smtClean="0"/>
              <a:t>concepts</a:t>
            </a:r>
            <a:r>
              <a:rPr lang="it-IT" sz="3400" dirty="0" smtClean="0"/>
              <a:t> </a:t>
            </a:r>
            <a:r>
              <a:rPr lang="it-IT" sz="3400" dirty="0" err="1" smtClean="0"/>
              <a:t>activate</a:t>
            </a:r>
            <a:r>
              <a:rPr lang="it-IT" sz="3400" dirty="0" smtClean="0"/>
              <a:t> the </a:t>
            </a:r>
            <a:r>
              <a:rPr lang="it-IT" sz="3400" dirty="0" err="1" smtClean="0"/>
              <a:t>linguistic</a:t>
            </a:r>
            <a:r>
              <a:rPr lang="it-IT" sz="3400" dirty="0" smtClean="0"/>
              <a:t> network more </a:t>
            </a:r>
            <a:r>
              <a:rPr lang="it-IT" sz="3400" dirty="0" err="1" smtClean="0"/>
              <a:t>than</a:t>
            </a:r>
            <a:r>
              <a:rPr lang="it-IT" sz="3400" dirty="0" smtClean="0"/>
              <a:t> concrete </a:t>
            </a:r>
            <a:r>
              <a:rPr lang="it-IT" sz="3400" dirty="0" err="1" smtClean="0"/>
              <a:t>concepts</a:t>
            </a:r>
            <a:r>
              <a:rPr lang="it-IT" sz="3400" dirty="0" smtClean="0"/>
              <a:t> </a:t>
            </a:r>
            <a:r>
              <a:rPr lang="it-IT" sz="3400" dirty="0" err="1" smtClean="0"/>
              <a:t>given</a:t>
            </a:r>
            <a:r>
              <a:rPr lang="it-IT" sz="3400" dirty="0" smtClean="0"/>
              <a:t> that </a:t>
            </a:r>
            <a:r>
              <a:rPr lang="it-IT" sz="3400" dirty="0" err="1" smtClean="0"/>
              <a:t>their</a:t>
            </a:r>
            <a:r>
              <a:rPr lang="it-IT" sz="3400" dirty="0" smtClean="0"/>
              <a:t> mode of </a:t>
            </a:r>
            <a:r>
              <a:rPr lang="it-IT" sz="3400" dirty="0" err="1" smtClean="0"/>
              <a:t>acquisition</a:t>
            </a:r>
            <a:r>
              <a:rPr lang="it-IT" sz="3400" dirty="0" smtClean="0"/>
              <a:t> </a:t>
            </a:r>
            <a:r>
              <a:rPr lang="it-IT" sz="3400" dirty="0" err="1" smtClean="0"/>
              <a:t>relies</a:t>
            </a:r>
            <a:r>
              <a:rPr lang="it-IT" sz="3400" dirty="0" smtClean="0"/>
              <a:t> more on </a:t>
            </a:r>
            <a:r>
              <a:rPr lang="it-IT" sz="3400" dirty="0" err="1" smtClean="0"/>
              <a:t>language</a:t>
            </a:r>
            <a:r>
              <a:rPr lang="it-IT" sz="3400" dirty="0" smtClean="0"/>
              <a:t> </a:t>
            </a:r>
            <a:r>
              <a:rPr lang="en-US" sz="3400" dirty="0" smtClean="0"/>
              <a:t>[1, 2].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400" dirty="0" smtClean="0"/>
              <a:t>Recent behavioral evidence supports this hypothesis showing </a:t>
            </a:r>
            <a:r>
              <a:rPr lang="it-IT" sz="3400" dirty="0" smtClean="0"/>
              <a:t>that some </a:t>
            </a:r>
            <a:r>
              <a:rPr lang="it-IT" sz="3400" dirty="0" err="1" smtClean="0"/>
              <a:t>words</a:t>
            </a:r>
            <a:r>
              <a:rPr lang="it-IT" sz="3400" dirty="0" smtClean="0"/>
              <a:t> (e.g. </a:t>
            </a:r>
            <a:r>
              <a:rPr lang="it-IT" sz="3400" i="1" cap="all" dirty="0" err="1" smtClean="0"/>
              <a:t>bottle</a:t>
            </a:r>
            <a:r>
              <a:rPr lang="it-IT" sz="3400" dirty="0" smtClean="0"/>
              <a:t>) are </a:t>
            </a:r>
            <a:r>
              <a:rPr lang="it-IT" sz="3400" dirty="0" err="1" smtClean="0"/>
              <a:t>mainly</a:t>
            </a:r>
            <a:r>
              <a:rPr lang="it-IT" sz="3400" dirty="0" smtClean="0"/>
              <a:t> </a:t>
            </a:r>
            <a:r>
              <a:rPr lang="it-IT" sz="3400" dirty="0" err="1" smtClean="0"/>
              <a:t>acquired</a:t>
            </a:r>
            <a:r>
              <a:rPr lang="it-IT" sz="3400" dirty="0" smtClean="0"/>
              <a:t> </a:t>
            </a:r>
            <a:r>
              <a:rPr lang="it-IT" sz="3400" dirty="0" err="1" smtClean="0"/>
              <a:t>through</a:t>
            </a:r>
            <a:r>
              <a:rPr lang="it-IT" sz="3400" dirty="0" smtClean="0"/>
              <a:t> </a:t>
            </a:r>
            <a:r>
              <a:rPr lang="it-IT" sz="3400" dirty="0" err="1" smtClean="0"/>
              <a:t>sensorimotor</a:t>
            </a:r>
            <a:r>
              <a:rPr lang="it-IT" sz="3400" dirty="0" smtClean="0"/>
              <a:t> </a:t>
            </a:r>
            <a:r>
              <a:rPr lang="it-IT" sz="3400" dirty="0" err="1" smtClean="0"/>
              <a:t>experience</a:t>
            </a:r>
            <a:r>
              <a:rPr lang="it-IT" sz="3400" dirty="0" smtClean="0"/>
              <a:t>, </a:t>
            </a:r>
            <a:r>
              <a:rPr lang="it-IT" sz="3400" dirty="0" err="1" smtClean="0"/>
              <a:t>while</a:t>
            </a:r>
            <a:r>
              <a:rPr lang="it-IT" sz="3400" dirty="0" smtClean="0"/>
              <a:t> </a:t>
            </a:r>
            <a:r>
              <a:rPr lang="it-IT" sz="3400" dirty="0" err="1" smtClean="0"/>
              <a:t>others</a:t>
            </a:r>
            <a:r>
              <a:rPr lang="it-IT" sz="3400" dirty="0" smtClean="0"/>
              <a:t> (e.g. </a:t>
            </a:r>
            <a:r>
              <a:rPr lang="it-IT" sz="3400" i="1" cap="all" dirty="0" err="1" smtClean="0"/>
              <a:t>philosophy</a:t>
            </a:r>
            <a:r>
              <a:rPr lang="it-IT" sz="3400" dirty="0" smtClean="0"/>
              <a:t>) are </a:t>
            </a:r>
            <a:r>
              <a:rPr lang="it-IT" sz="3400" dirty="0" err="1" smtClean="0"/>
              <a:t>mainly</a:t>
            </a:r>
            <a:r>
              <a:rPr lang="it-IT" sz="3400" dirty="0" smtClean="0"/>
              <a:t> </a:t>
            </a:r>
            <a:r>
              <a:rPr lang="it-IT" sz="3400" dirty="0" err="1" smtClean="0"/>
              <a:t>acquired</a:t>
            </a:r>
            <a:r>
              <a:rPr lang="it-IT" sz="3400" dirty="0" smtClean="0"/>
              <a:t> </a:t>
            </a:r>
            <a:r>
              <a:rPr lang="it-IT" sz="3400" dirty="0" err="1" smtClean="0"/>
              <a:t>through</a:t>
            </a:r>
            <a:r>
              <a:rPr lang="it-IT" sz="3400" dirty="0" smtClean="0"/>
              <a:t> </a:t>
            </a:r>
            <a:r>
              <a:rPr lang="it-IT" sz="3400" dirty="0" err="1" smtClean="0"/>
              <a:t>linguistic</a:t>
            </a:r>
            <a:r>
              <a:rPr lang="it-IT" sz="3400" dirty="0" smtClean="0"/>
              <a:t> </a:t>
            </a:r>
            <a:r>
              <a:rPr lang="it-IT" sz="3400" dirty="0" err="1" smtClean="0"/>
              <a:t>inputs</a:t>
            </a:r>
            <a:r>
              <a:rPr lang="it-IT" sz="3400" dirty="0" smtClean="0"/>
              <a:t> [3, 4]. In </a:t>
            </a:r>
            <a:r>
              <a:rPr lang="it-IT" sz="3400" dirty="0" err="1" smtClean="0"/>
              <a:t>addition</a:t>
            </a:r>
            <a:r>
              <a:rPr lang="it-IT" sz="3400" dirty="0" smtClean="0"/>
              <a:t>, </a:t>
            </a:r>
            <a:r>
              <a:rPr lang="en-US" sz="3400" dirty="0" smtClean="0"/>
              <a:t>fMRI</a:t>
            </a:r>
            <a:r>
              <a:rPr lang="it-IT" sz="3400" dirty="0" smtClean="0"/>
              <a:t> </a:t>
            </a:r>
            <a:r>
              <a:rPr lang="it-IT" sz="3400" dirty="0" err="1" smtClean="0"/>
              <a:t>research</a:t>
            </a:r>
            <a:r>
              <a:rPr lang="it-IT" sz="3400" dirty="0" smtClean="0"/>
              <a:t> </a:t>
            </a:r>
            <a:r>
              <a:rPr lang="it-IT" sz="3400" dirty="0" err="1" smtClean="0"/>
              <a:t>showed</a:t>
            </a:r>
            <a:r>
              <a:rPr lang="it-IT" sz="3400" dirty="0" smtClean="0"/>
              <a:t> that concrete </a:t>
            </a:r>
            <a:r>
              <a:rPr lang="it-IT" sz="3400" dirty="0" err="1" smtClean="0"/>
              <a:t>concepts</a:t>
            </a:r>
            <a:r>
              <a:rPr lang="it-IT" sz="3400" dirty="0" smtClean="0"/>
              <a:t> are more </a:t>
            </a:r>
            <a:r>
              <a:rPr lang="it-IT" sz="3400" dirty="0" err="1" smtClean="0"/>
              <a:t>associated</a:t>
            </a:r>
            <a:r>
              <a:rPr lang="it-IT" sz="3400" dirty="0" smtClean="0"/>
              <a:t> with </a:t>
            </a:r>
            <a:r>
              <a:rPr lang="it-IT" sz="3400" dirty="0" err="1" smtClean="0"/>
              <a:t>visual</a:t>
            </a:r>
            <a:r>
              <a:rPr lang="it-IT" sz="3400" dirty="0" smtClean="0"/>
              <a:t> </a:t>
            </a:r>
            <a:r>
              <a:rPr lang="it-IT" sz="3400" dirty="0" err="1" smtClean="0"/>
              <a:t>experience</a:t>
            </a:r>
            <a:r>
              <a:rPr lang="it-IT" sz="3400" dirty="0" smtClean="0"/>
              <a:t> </a:t>
            </a:r>
            <a:r>
              <a:rPr lang="it-IT" sz="3400" dirty="0" err="1" smtClean="0"/>
              <a:t>whereas</a:t>
            </a:r>
            <a:r>
              <a:rPr lang="it-IT" sz="3400" dirty="0" smtClean="0"/>
              <a:t> </a:t>
            </a:r>
            <a:r>
              <a:rPr lang="it-IT" sz="3400" dirty="0" err="1" smtClean="0"/>
              <a:t>abstract</a:t>
            </a:r>
            <a:r>
              <a:rPr lang="it-IT" sz="3400" dirty="0" smtClean="0"/>
              <a:t> </a:t>
            </a:r>
            <a:r>
              <a:rPr lang="it-IT" sz="3400" dirty="0" err="1" smtClean="0"/>
              <a:t>concepts</a:t>
            </a:r>
            <a:r>
              <a:rPr lang="it-IT" sz="3400" dirty="0" smtClean="0"/>
              <a:t> are more </a:t>
            </a:r>
            <a:r>
              <a:rPr lang="it-IT" sz="3400" dirty="0" err="1" smtClean="0"/>
              <a:t>associated</a:t>
            </a:r>
            <a:r>
              <a:rPr lang="it-IT" sz="3400" dirty="0" smtClean="0"/>
              <a:t> with </a:t>
            </a:r>
            <a:r>
              <a:rPr lang="it-IT" sz="3400" dirty="0" err="1" smtClean="0"/>
              <a:t>acoustic</a:t>
            </a:r>
            <a:r>
              <a:rPr lang="it-IT" sz="3400" dirty="0" smtClean="0"/>
              <a:t> </a:t>
            </a:r>
            <a:r>
              <a:rPr lang="it-IT" sz="3400" dirty="0" err="1" smtClean="0"/>
              <a:t>experience</a:t>
            </a:r>
            <a:r>
              <a:rPr lang="it-IT" sz="3400" dirty="0" smtClean="0"/>
              <a:t> [5].</a:t>
            </a:r>
            <a:endParaRPr lang="en-US" sz="34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3400" dirty="0" err="1" smtClean="0"/>
              <a:t>We</a:t>
            </a:r>
            <a:r>
              <a:rPr lang="it-IT" sz="3400" dirty="0" smtClean="0"/>
              <a:t> </a:t>
            </a:r>
            <a:r>
              <a:rPr lang="it-IT" sz="3400" dirty="0" err="1" smtClean="0"/>
              <a:t>further</a:t>
            </a:r>
            <a:r>
              <a:rPr lang="it-IT" sz="3400" dirty="0" smtClean="0"/>
              <a:t> </a:t>
            </a:r>
            <a:r>
              <a:rPr lang="it-IT" sz="3400" dirty="0" err="1" smtClean="0"/>
              <a:t>address</a:t>
            </a:r>
            <a:r>
              <a:rPr lang="it-IT" sz="3400" dirty="0" smtClean="0"/>
              <a:t> </a:t>
            </a:r>
            <a:r>
              <a:rPr lang="it-IT" sz="3400" dirty="0" err="1" smtClean="0"/>
              <a:t>whether</a:t>
            </a:r>
            <a:r>
              <a:rPr lang="it-IT" sz="3400" dirty="0" smtClean="0"/>
              <a:t> the </a:t>
            </a:r>
            <a:r>
              <a:rPr lang="it-IT" sz="3400" dirty="0" err="1" smtClean="0"/>
              <a:t>acoustic</a:t>
            </a:r>
            <a:r>
              <a:rPr lang="it-IT" sz="3400" dirty="0" smtClean="0"/>
              <a:t> </a:t>
            </a:r>
            <a:r>
              <a:rPr lang="it-IT" sz="3400" dirty="0" err="1" smtClean="0"/>
              <a:t>modality</a:t>
            </a:r>
            <a:r>
              <a:rPr lang="it-IT" sz="3400" dirty="0" smtClean="0"/>
              <a:t> is </a:t>
            </a:r>
            <a:r>
              <a:rPr lang="it-IT" sz="3400" dirty="0" err="1" smtClean="0"/>
              <a:t>actually</a:t>
            </a:r>
            <a:r>
              <a:rPr lang="it-IT" sz="3400" dirty="0" smtClean="0"/>
              <a:t> </a:t>
            </a:r>
            <a:r>
              <a:rPr lang="it-IT" sz="3400" dirty="0" err="1" smtClean="0"/>
              <a:t>relevant</a:t>
            </a:r>
            <a:r>
              <a:rPr lang="it-IT" sz="3400" dirty="0" smtClean="0"/>
              <a:t> for </a:t>
            </a:r>
            <a:r>
              <a:rPr lang="it-IT" sz="3400" dirty="0" err="1" smtClean="0"/>
              <a:t>abstract</a:t>
            </a:r>
            <a:r>
              <a:rPr lang="it-IT" sz="3400" dirty="0" smtClean="0"/>
              <a:t> </a:t>
            </a:r>
            <a:r>
              <a:rPr lang="it-IT" sz="3400" dirty="0" err="1" smtClean="0"/>
              <a:t>concepts</a:t>
            </a:r>
            <a:r>
              <a:rPr lang="it-IT" sz="3400" dirty="0" smtClean="0"/>
              <a:t> by </a:t>
            </a:r>
            <a:r>
              <a:rPr lang="it-IT" sz="3400" dirty="0" err="1" smtClean="0"/>
              <a:t>means</a:t>
            </a:r>
            <a:r>
              <a:rPr lang="it-IT" sz="3400" dirty="0" smtClean="0"/>
              <a:t> of </a:t>
            </a:r>
            <a:r>
              <a:rPr lang="it-IT" sz="3400" dirty="0" err="1" smtClean="0"/>
              <a:t>implicit</a:t>
            </a:r>
            <a:r>
              <a:rPr lang="it-IT" sz="3400" dirty="0" smtClean="0"/>
              <a:t> </a:t>
            </a:r>
            <a:r>
              <a:rPr lang="it-IT" sz="3400" dirty="0" err="1" smtClean="0"/>
              <a:t>measures</a:t>
            </a:r>
            <a:r>
              <a:rPr lang="it-IT" sz="3400" dirty="0" smtClean="0"/>
              <a:t>.</a:t>
            </a:r>
            <a:endParaRPr lang="it-IT" sz="3400" dirty="0">
              <a:cs typeface="Arial" panose="020B0604020202020204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02292" y="27896399"/>
            <a:ext cx="11814297" cy="7940635"/>
          </a:xfrm>
          <a:prstGeom prst="rect">
            <a:avLst/>
          </a:prstGeom>
          <a:noFill/>
          <a:ln w="762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4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REFERENCES</a:t>
            </a:r>
            <a:endParaRPr lang="it-IT" sz="4200" b="1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sz="2600" dirty="0" smtClean="0">
                <a:solidFill>
                  <a:srgbClr val="002060"/>
                </a:solidFill>
              </a:rPr>
              <a:t>[1]</a:t>
            </a:r>
            <a:r>
              <a:rPr lang="en-US" sz="2600" dirty="0" smtClean="0">
                <a:solidFill>
                  <a:srgbClr val="002060"/>
                </a:solidFill>
              </a:rPr>
              <a:t> </a:t>
            </a:r>
            <a:r>
              <a:rPr lang="en-US" sz="2600" dirty="0" err="1">
                <a:solidFill>
                  <a:srgbClr val="002060"/>
                </a:solidFill>
              </a:rPr>
              <a:t>Borghi</a:t>
            </a:r>
            <a:r>
              <a:rPr lang="en-US" sz="2600" dirty="0">
                <a:solidFill>
                  <a:srgbClr val="002060"/>
                </a:solidFill>
              </a:rPr>
              <a:t>, A.M., &amp; </a:t>
            </a:r>
            <a:r>
              <a:rPr lang="en-US" sz="2600" dirty="0" err="1">
                <a:solidFill>
                  <a:srgbClr val="002060"/>
                </a:solidFill>
              </a:rPr>
              <a:t>Binkofski</a:t>
            </a:r>
            <a:r>
              <a:rPr lang="en-US" sz="2600" dirty="0">
                <a:solidFill>
                  <a:srgbClr val="002060"/>
                </a:solidFill>
              </a:rPr>
              <a:t>, F. (2014). Words as social tools: An embodied view on abstract concepts. Berlin and New York: Springer.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[</a:t>
            </a:r>
            <a:r>
              <a:rPr lang="en-US" sz="2600" dirty="0">
                <a:solidFill>
                  <a:srgbClr val="002060"/>
                </a:solidFill>
              </a:rPr>
              <a:t>2</a:t>
            </a:r>
            <a:r>
              <a:rPr lang="en-US" sz="2600" dirty="0" smtClean="0">
                <a:solidFill>
                  <a:srgbClr val="002060"/>
                </a:solidFill>
              </a:rPr>
              <a:t>] </a:t>
            </a:r>
            <a:r>
              <a:rPr lang="en-US" sz="2600" dirty="0" err="1">
                <a:solidFill>
                  <a:srgbClr val="002060"/>
                </a:solidFill>
              </a:rPr>
              <a:t>Borghi</a:t>
            </a:r>
            <a:r>
              <a:rPr lang="en-US" sz="2600" dirty="0">
                <a:solidFill>
                  <a:srgbClr val="002060"/>
                </a:solidFill>
              </a:rPr>
              <a:t>, A.M., &amp; </a:t>
            </a:r>
            <a:r>
              <a:rPr lang="en-US" sz="2600" dirty="0" err="1">
                <a:solidFill>
                  <a:srgbClr val="002060"/>
                </a:solidFill>
              </a:rPr>
              <a:t>Cimatti</a:t>
            </a:r>
            <a:r>
              <a:rPr lang="en-US" sz="2600" dirty="0">
                <a:solidFill>
                  <a:srgbClr val="002060"/>
                </a:solidFill>
              </a:rPr>
              <a:t>, F. (2009). Words as tools and the problem of abstract words meanings. In N. </a:t>
            </a:r>
            <a:r>
              <a:rPr lang="en-US" sz="2600" dirty="0" err="1" smtClean="0">
                <a:solidFill>
                  <a:srgbClr val="002060"/>
                </a:solidFill>
              </a:rPr>
              <a:t>Taatgen</a:t>
            </a:r>
            <a:r>
              <a:rPr lang="en-US" sz="2600" dirty="0" smtClean="0">
                <a:solidFill>
                  <a:srgbClr val="002060"/>
                </a:solidFill>
              </a:rPr>
              <a:t> &amp; </a:t>
            </a:r>
            <a:r>
              <a:rPr lang="en-US" sz="2600" dirty="0">
                <a:solidFill>
                  <a:srgbClr val="002060"/>
                </a:solidFill>
              </a:rPr>
              <a:t>H. van Rijn (eds.) Proceedings of the 31st Annual Conference of the Cognitive Science Society (pp. 2304-2309). Amsterdam: Cognitive Science Society</a:t>
            </a:r>
            <a:r>
              <a:rPr lang="en-US" sz="26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[3</a:t>
            </a:r>
            <a:r>
              <a:rPr lang="en-US" sz="2600" dirty="0">
                <a:solidFill>
                  <a:srgbClr val="002060"/>
                </a:solidFill>
              </a:rPr>
              <a:t>] </a:t>
            </a:r>
            <a:r>
              <a:rPr lang="en-US" sz="2600" dirty="0" err="1">
                <a:solidFill>
                  <a:srgbClr val="002060"/>
                </a:solidFill>
              </a:rPr>
              <a:t>Wauters</a:t>
            </a:r>
            <a:r>
              <a:rPr lang="en-US" sz="2600" dirty="0">
                <a:solidFill>
                  <a:srgbClr val="002060"/>
                </a:solidFill>
              </a:rPr>
              <a:t>, L. N., </a:t>
            </a:r>
            <a:r>
              <a:rPr lang="en-US" sz="2600" dirty="0" err="1">
                <a:solidFill>
                  <a:srgbClr val="002060"/>
                </a:solidFill>
              </a:rPr>
              <a:t>Tellings</a:t>
            </a:r>
            <a:r>
              <a:rPr lang="en-US" sz="2600" dirty="0">
                <a:solidFill>
                  <a:srgbClr val="002060"/>
                </a:solidFill>
              </a:rPr>
              <a:t>, A. E., Van Bon, W. H., &amp; Van </a:t>
            </a:r>
            <a:r>
              <a:rPr lang="en-US" sz="2600" dirty="0" err="1">
                <a:solidFill>
                  <a:srgbClr val="002060"/>
                </a:solidFill>
              </a:rPr>
              <a:t>Haaften</a:t>
            </a:r>
            <a:r>
              <a:rPr lang="en-US" sz="2600" dirty="0">
                <a:solidFill>
                  <a:srgbClr val="002060"/>
                </a:solidFill>
              </a:rPr>
              <a:t>, A. W. (2003). Mode of acquisition of word meanings: The viability of a theoretical construct. Applied Psycholinguistics, 24(03), 385-406.</a:t>
            </a:r>
          </a:p>
          <a:p>
            <a:r>
              <a:rPr lang="it-IT" sz="2600" dirty="0" smtClean="0">
                <a:solidFill>
                  <a:srgbClr val="002060"/>
                </a:solidFill>
              </a:rPr>
              <a:t>[4</a:t>
            </a:r>
            <a:r>
              <a:rPr lang="en-US" sz="2600" dirty="0" smtClean="0">
                <a:solidFill>
                  <a:srgbClr val="002060"/>
                </a:solidFill>
              </a:rPr>
              <a:t>] </a:t>
            </a:r>
            <a:r>
              <a:rPr lang="en-GB" sz="2600" dirty="0" smtClean="0">
                <a:solidFill>
                  <a:srgbClr val="002060"/>
                </a:solidFill>
              </a:rPr>
              <a:t>Della </a:t>
            </a:r>
            <a:r>
              <a:rPr lang="en-GB" sz="2600" dirty="0">
                <a:solidFill>
                  <a:srgbClr val="002060"/>
                </a:solidFill>
              </a:rPr>
              <a:t>Rosa, P. A., </a:t>
            </a:r>
            <a:r>
              <a:rPr lang="en-GB" sz="2600" dirty="0" err="1">
                <a:solidFill>
                  <a:srgbClr val="002060"/>
                </a:solidFill>
              </a:rPr>
              <a:t>Catricalà</a:t>
            </a:r>
            <a:r>
              <a:rPr lang="en-GB" sz="2600" dirty="0">
                <a:solidFill>
                  <a:srgbClr val="002060"/>
                </a:solidFill>
              </a:rPr>
              <a:t>, E., Vigliocco, G., &amp; </a:t>
            </a:r>
            <a:r>
              <a:rPr lang="en-GB" sz="2600" dirty="0" err="1">
                <a:solidFill>
                  <a:srgbClr val="002060"/>
                </a:solidFill>
              </a:rPr>
              <a:t>Cappa</a:t>
            </a:r>
            <a:r>
              <a:rPr lang="en-GB" sz="2600" dirty="0">
                <a:solidFill>
                  <a:srgbClr val="002060"/>
                </a:solidFill>
              </a:rPr>
              <a:t>, S. F. (2010). Beyond the abstract—concrete dichotomy: Mode of acquisition, concreteness, </a:t>
            </a:r>
            <a:r>
              <a:rPr lang="en-GB" sz="2600" dirty="0" err="1">
                <a:solidFill>
                  <a:srgbClr val="002060"/>
                </a:solidFill>
              </a:rPr>
              <a:t>imageability</a:t>
            </a:r>
            <a:r>
              <a:rPr lang="en-GB" sz="2600" dirty="0">
                <a:solidFill>
                  <a:srgbClr val="002060"/>
                </a:solidFill>
              </a:rPr>
              <a:t>, familiarity, age of acquisition, context availability, and abstractness norms for a set of 417 Italian words. </a:t>
            </a:r>
            <a:r>
              <a:rPr lang="en-GB" sz="2600" dirty="0" smtClean="0">
                <a:solidFill>
                  <a:srgbClr val="002060"/>
                </a:solidFill>
              </a:rPr>
              <a:t>Behavior </a:t>
            </a:r>
            <a:r>
              <a:rPr lang="en-GB" sz="2600" dirty="0">
                <a:solidFill>
                  <a:srgbClr val="002060"/>
                </a:solidFill>
              </a:rPr>
              <a:t>research methods, 42(4), 1042-1048</a:t>
            </a:r>
            <a:r>
              <a:rPr lang="en-GB" sz="26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GB" sz="2600" dirty="0" smtClean="0">
                <a:solidFill>
                  <a:srgbClr val="002060"/>
                </a:solidFill>
              </a:rPr>
              <a:t>[5] </a:t>
            </a:r>
            <a:r>
              <a:rPr lang="en-GB" sz="2600" dirty="0">
                <a:solidFill>
                  <a:srgbClr val="002060"/>
                </a:solidFill>
              </a:rPr>
              <a:t>Hoffman, P., </a:t>
            </a:r>
            <a:r>
              <a:rPr lang="en-GB" sz="2600" dirty="0" err="1">
                <a:solidFill>
                  <a:srgbClr val="002060"/>
                </a:solidFill>
              </a:rPr>
              <a:t>Binney</a:t>
            </a:r>
            <a:r>
              <a:rPr lang="en-GB" sz="2600" dirty="0">
                <a:solidFill>
                  <a:srgbClr val="002060"/>
                </a:solidFill>
              </a:rPr>
              <a:t>, R.J., </a:t>
            </a:r>
            <a:r>
              <a:rPr lang="en-GB" sz="2600" dirty="0" err="1">
                <a:solidFill>
                  <a:srgbClr val="002060"/>
                </a:solidFill>
              </a:rPr>
              <a:t>Lambon</a:t>
            </a:r>
            <a:r>
              <a:rPr lang="en-GB" sz="2600" dirty="0">
                <a:solidFill>
                  <a:srgbClr val="002060"/>
                </a:solidFill>
              </a:rPr>
              <a:t> Ralph, M.A. (2015). Differing contributions of inferior prefrontal and anterior temporal cortex to concrete and abstract conceptual knowledge. Cortex, 63, 250-66.</a:t>
            </a:r>
          </a:p>
          <a:p>
            <a:r>
              <a:rPr lang="en-GB" sz="2600" dirty="0" smtClean="0">
                <a:solidFill>
                  <a:srgbClr val="002060"/>
                </a:solidFill>
              </a:rPr>
              <a:t>[6] </a:t>
            </a:r>
            <a:r>
              <a:rPr lang="en-US" sz="2600" dirty="0">
                <a:solidFill>
                  <a:srgbClr val="002060"/>
                </a:solidFill>
              </a:rPr>
              <a:t>De </a:t>
            </a:r>
            <a:r>
              <a:rPr lang="en-US" sz="2600" dirty="0" err="1">
                <a:solidFill>
                  <a:srgbClr val="002060"/>
                </a:solidFill>
              </a:rPr>
              <a:t>Houwer</a:t>
            </a:r>
            <a:r>
              <a:rPr lang="en-US" sz="2600" dirty="0">
                <a:solidFill>
                  <a:srgbClr val="002060"/>
                </a:solidFill>
              </a:rPr>
              <a:t>, J. (2003). The extrinsic affective Simon task. Experimental Psychology, 50(2), 77-85.</a:t>
            </a:r>
            <a:endParaRPr lang="en-GB" sz="2600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2932394" y="6469238"/>
            <a:ext cx="11299206" cy="2554545"/>
          </a:xfrm>
          <a:prstGeom prst="rect">
            <a:avLst/>
          </a:prstGeom>
          <a:noFill/>
          <a:ln w="762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4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METHOD</a:t>
            </a:r>
          </a:p>
          <a:p>
            <a:pPr algn="just" defTabSz="5349875">
              <a:spcAft>
                <a:spcPts val="600"/>
              </a:spcAft>
            </a:pPr>
            <a:r>
              <a:rPr lang="en-US" sz="3600" u="sng" dirty="0"/>
              <a:t>Participants</a:t>
            </a:r>
            <a:r>
              <a:rPr lang="en-US" sz="3600" dirty="0"/>
              <a:t>: </a:t>
            </a:r>
            <a:r>
              <a:rPr lang="en-US" sz="3600" dirty="0" smtClean="0"/>
              <a:t>60 </a:t>
            </a:r>
            <a:r>
              <a:rPr lang="en-US" sz="3600" dirty="0"/>
              <a:t>students </a:t>
            </a:r>
            <a:r>
              <a:rPr lang="en-US" sz="3600" dirty="0" smtClean="0"/>
              <a:t>(32 </a:t>
            </a:r>
            <a:r>
              <a:rPr lang="en-US" sz="3600" dirty="0"/>
              <a:t>females; mean age: </a:t>
            </a:r>
            <a:r>
              <a:rPr lang="en-US" sz="3600" dirty="0" smtClean="0"/>
              <a:t>22.45, </a:t>
            </a:r>
            <a:r>
              <a:rPr lang="en-US" sz="3600" dirty="0"/>
              <a:t>SD: </a:t>
            </a:r>
            <a:r>
              <a:rPr lang="en-US" sz="3600" dirty="0" smtClean="0"/>
              <a:t>2.43).</a:t>
            </a:r>
            <a:endParaRPr lang="en-US" sz="3600" dirty="0"/>
          </a:p>
          <a:p>
            <a:pPr algn="just" defTabSz="5349875">
              <a:spcAft>
                <a:spcPts val="600"/>
              </a:spcAft>
            </a:pPr>
            <a:r>
              <a:rPr lang="en-US" sz="3600" u="sng" dirty="0"/>
              <a:t>Task</a:t>
            </a:r>
            <a:r>
              <a:rPr lang="en-US" sz="3600" dirty="0"/>
              <a:t>: </a:t>
            </a:r>
            <a:r>
              <a:rPr lang="en-US" sz="3600" dirty="0" smtClean="0"/>
              <a:t>Extrinsic </a:t>
            </a:r>
            <a:r>
              <a:rPr lang="en-US" sz="3600" dirty="0"/>
              <a:t>Simon Task </a:t>
            </a:r>
            <a:r>
              <a:rPr lang="en-US" sz="3600" dirty="0" smtClean="0"/>
              <a:t>[6].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3006971" y="14494871"/>
            <a:ext cx="2492090" cy="22313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3250958" y="15401568"/>
            <a:ext cx="216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bg1"/>
                </a:solidFill>
              </a:rPr>
              <a:t>BRIGHT</a:t>
            </a: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12932394" y="9542274"/>
            <a:ext cx="2492090" cy="22313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13160782" y="10396342"/>
            <a:ext cx="216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bg1"/>
                </a:solidFill>
              </a:rPr>
              <a:t>ECHOING</a:t>
            </a: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13007602" y="11974729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u="sng" dirty="0" smtClean="0">
                <a:solidFill>
                  <a:schemeClr val="bg1"/>
                </a:solidFill>
              </a:rPr>
              <a:t>A</a:t>
            </a:r>
            <a:endParaRPr lang="it-IT" sz="2800" u="sng" dirty="0">
              <a:solidFill>
                <a:schemeClr val="bg1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5049701" y="11974729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cap="all" dirty="0" smtClean="0">
                <a:solidFill>
                  <a:schemeClr val="bg1"/>
                </a:solidFill>
              </a:rPr>
              <a:t>v</a:t>
            </a:r>
            <a:endParaRPr lang="it-IT" sz="2800" cap="all" dirty="0">
              <a:solidFill>
                <a:schemeClr val="bg1"/>
              </a:solidFill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6594769" y="10627943"/>
            <a:ext cx="1636724" cy="138752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33" name="CasellaDiTesto 32"/>
          <p:cNvSpPr txBox="1"/>
          <p:nvPr/>
        </p:nvSpPr>
        <p:spPr>
          <a:xfrm>
            <a:off x="16330289" y="11060097"/>
            <a:ext cx="216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</a:rPr>
              <a:t>CULTURE</a:t>
            </a:r>
            <a:endParaRPr lang="it-IT" sz="2800" dirty="0">
              <a:solidFill>
                <a:srgbClr val="0070C0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12416945" y="18222907"/>
            <a:ext cx="1233010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Figure 1</a:t>
            </a:r>
            <a:r>
              <a:rPr lang="en-US" sz="2500" dirty="0"/>
              <a:t>: Example </a:t>
            </a:r>
            <a:r>
              <a:rPr lang="en-US" sz="2500" dirty="0" smtClean="0"/>
              <a:t>of white VISUAL and AUDITORY content words (on the left) and colored words in the Auditory-Abstract (AA), Auditory-Concrete (AC), Visual-Abstract (VA) and Visual-Concrete (VC)  conditions (on the right).</a:t>
            </a:r>
          </a:p>
        </p:txBody>
      </p:sp>
      <p:sp>
        <p:nvSpPr>
          <p:cNvPr id="37" name="CasellaDiTesto 36"/>
          <p:cNvSpPr txBox="1"/>
          <p:nvPr/>
        </p:nvSpPr>
        <p:spPr>
          <a:xfrm>
            <a:off x="15071378" y="16953932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u="sng" cap="all" dirty="0" smtClean="0">
                <a:solidFill>
                  <a:schemeClr val="bg1"/>
                </a:solidFill>
              </a:rPr>
              <a:t>v</a:t>
            </a:r>
            <a:endParaRPr lang="it-IT" sz="2800" u="sng" cap="all" dirty="0">
              <a:solidFill>
                <a:schemeClr val="bg1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13007601" y="16953932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bg1"/>
                </a:solidFill>
              </a:rPr>
              <a:t>A</a:t>
            </a: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12932394" y="20553447"/>
            <a:ext cx="11304446" cy="3585597"/>
          </a:xfrm>
          <a:prstGeom prst="rect">
            <a:avLst/>
          </a:prstGeom>
          <a:noFill/>
          <a:ln w="762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4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RESULTS</a:t>
            </a:r>
          </a:p>
          <a:p>
            <a:pPr algn="just"/>
            <a:r>
              <a:rPr lang="en-US" sz="3600" dirty="0" smtClean="0"/>
              <a:t>A Repeated </a:t>
            </a:r>
            <a:r>
              <a:rPr lang="en-US" sz="3600" dirty="0"/>
              <a:t>Analysis of Variance (ANOVA) </a:t>
            </a:r>
            <a:r>
              <a:rPr lang="en-US" sz="3600" dirty="0" smtClean="0"/>
              <a:t>on RTs, </a:t>
            </a:r>
            <a:r>
              <a:rPr lang="en-US" sz="3600" dirty="0"/>
              <a:t>with </a:t>
            </a:r>
            <a:r>
              <a:rPr lang="en-US" sz="3600" i="1" dirty="0" smtClean="0"/>
              <a:t>Condition</a:t>
            </a:r>
            <a:r>
              <a:rPr lang="en-US" sz="3600" dirty="0" smtClean="0"/>
              <a:t> (</a:t>
            </a:r>
            <a:r>
              <a:rPr lang="en-US" sz="3600" b="1" dirty="0" smtClean="0"/>
              <a:t>AA </a:t>
            </a:r>
            <a:r>
              <a:rPr lang="en-US" sz="3600" dirty="0" smtClean="0"/>
              <a:t>vs</a:t>
            </a:r>
            <a:r>
              <a:rPr lang="en-US" sz="3600" dirty="0"/>
              <a:t>. </a:t>
            </a:r>
            <a:r>
              <a:rPr lang="en-US" sz="3600" b="1" dirty="0" smtClean="0"/>
              <a:t>AC+VA+VC</a:t>
            </a:r>
            <a:r>
              <a:rPr lang="en-US" sz="3600" dirty="0" smtClean="0"/>
              <a:t>) </a:t>
            </a:r>
            <a:r>
              <a:rPr lang="en-US" sz="3600" dirty="0"/>
              <a:t>as </a:t>
            </a:r>
            <a:r>
              <a:rPr lang="en-US" sz="3600" dirty="0" smtClean="0"/>
              <a:t>a </a:t>
            </a:r>
            <a:r>
              <a:rPr lang="en-US" sz="3600" i="1" dirty="0" smtClean="0"/>
              <a:t>within-subject</a:t>
            </a:r>
            <a:r>
              <a:rPr lang="en-US" sz="3600" dirty="0" smtClean="0"/>
              <a:t> factor was performed. The </a:t>
            </a:r>
            <a:r>
              <a:rPr lang="en-US" sz="3600" dirty="0"/>
              <a:t>main effect of </a:t>
            </a:r>
            <a:r>
              <a:rPr lang="en-US" sz="3600" i="1" dirty="0" smtClean="0"/>
              <a:t>Condition </a:t>
            </a:r>
            <a:r>
              <a:rPr lang="en-US" sz="3600" dirty="0" smtClean="0"/>
              <a:t>resulted significant, F(1, 59) </a:t>
            </a:r>
            <a:r>
              <a:rPr lang="en-US" sz="3600" dirty="0"/>
              <a:t>= </a:t>
            </a:r>
            <a:r>
              <a:rPr lang="en-US" sz="3600" dirty="0" smtClean="0"/>
              <a:t>4.258, </a:t>
            </a:r>
            <a:r>
              <a:rPr lang="en-US" sz="3600" dirty="0" err="1" smtClean="0"/>
              <a:t>MS</a:t>
            </a:r>
            <a:r>
              <a:rPr lang="en-US" sz="3600" baseline="-25000" dirty="0" err="1"/>
              <a:t>e</a:t>
            </a:r>
            <a:r>
              <a:rPr lang="en-US" sz="3600" dirty="0" smtClean="0"/>
              <a:t> </a:t>
            </a:r>
            <a:r>
              <a:rPr lang="en-US" sz="3600" dirty="0"/>
              <a:t>= </a:t>
            </a:r>
            <a:r>
              <a:rPr lang="en-US" sz="3600" dirty="0" smtClean="0"/>
              <a:t>7350.04, p &lt; .05,η</a:t>
            </a:r>
            <a:r>
              <a:rPr lang="en-US" sz="3600" baseline="-25000" dirty="0" smtClean="0"/>
              <a:t>p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/>
              <a:t>= </a:t>
            </a:r>
            <a:r>
              <a:rPr lang="en-US" sz="3600" dirty="0" smtClean="0"/>
              <a:t>.067. </a:t>
            </a:r>
            <a:r>
              <a:rPr lang="en-US" sz="3600" dirty="0"/>
              <a:t>See Table 1 and Figure 2 </a:t>
            </a:r>
            <a:r>
              <a:rPr lang="en-US" sz="3600" dirty="0" smtClean="0"/>
              <a:t>for </a:t>
            </a:r>
            <a:r>
              <a:rPr lang="en-US" sz="3600" dirty="0"/>
              <a:t>details</a:t>
            </a:r>
            <a:r>
              <a:rPr lang="en-US" sz="3600" dirty="0" smtClean="0"/>
              <a:t>. </a:t>
            </a:r>
          </a:p>
        </p:txBody>
      </p:sp>
      <p:sp>
        <p:nvSpPr>
          <p:cNvPr id="40" name="CasellaDiTesto 39"/>
          <p:cNvSpPr txBox="1"/>
          <p:nvPr/>
        </p:nvSpPr>
        <p:spPr>
          <a:xfrm>
            <a:off x="12932394" y="25220165"/>
            <a:ext cx="11299206" cy="10156627"/>
          </a:xfrm>
          <a:prstGeom prst="rect">
            <a:avLst/>
          </a:prstGeom>
          <a:noFill/>
          <a:ln w="762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4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DISCUSSION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3600" dirty="0"/>
              <a:t>As predicted by </a:t>
            </a:r>
            <a:r>
              <a:rPr lang="it-IT" sz="3600" dirty="0"/>
              <a:t>the </a:t>
            </a:r>
            <a:r>
              <a:rPr lang="it-IT" sz="3600" dirty="0" err="1"/>
              <a:t>Words</a:t>
            </a:r>
            <a:r>
              <a:rPr lang="it-IT" sz="3600" dirty="0"/>
              <a:t> </a:t>
            </a:r>
            <a:r>
              <a:rPr lang="it-IT" sz="3600" dirty="0" err="1"/>
              <a:t>As</a:t>
            </a:r>
            <a:r>
              <a:rPr lang="it-IT" sz="3600" dirty="0"/>
              <a:t> Social Tools </a:t>
            </a:r>
            <a:r>
              <a:rPr lang="it-IT" sz="3600" dirty="0" err="1"/>
              <a:t>theory</a:t>
            </a:r>
            <a:r>
              <a:rPr lang="it-IT" sz="3600" dirty="0"/>
              <a:t> (WAT) [1, 2] the </a:t>
            </a:r>
            <a:r>
              <a:rPr lang="it-IT" sz="3600" dirty="0" err="1"/>
              <a:t>contribution</a:t>
            </a:r>
            <a:r>
              <a:rPr lang="it-IT" sz="3600" dirty="0"/>
              <a:t> of </a:t>
            </a:r>
            <a:r>
              <a:rPr lang="it-IT" sz="3600" dirty="0" err="1"/>
              <a:t>language</a:t>
            </a:r>
            <a:r>
              <a:rPr lang="it-IT" sz="3600" dirty="0"/>
              <a:t> to conceptual processing </a:t>
            </a:r>
            <a:r>
              <a:rPr lang="it-IT" sz="3600" dirty="0" err="1"/>
              <a:t>has</a:t>
            </a:r>
            <a:r>
              <a:rPr lang="it-IT" sz="3600" dirty="0"/>
              <a:t> </a:t>
            </a:r>
            <a:r>
              <a:rPr lang="it-IT" sz="3600" dirty="0" err="1"/>
              <a:t>proven</a:t>
            </a:r>
            <a:r>
              <a:rPr lang="it-IT" sz="3600" dirty="0"/>
              <a:t> to be </a:t>
            </a:r>
            <a:r>
              <a:rPr lang="it-IT" sz="3600" dirty="0" err="1"/>
              <a:t>particularly</a:t>
            </a:r>
            <a:r>
              <a:rPr lang="it-IT" sz="3600" dirty="0"/>
              <a:t> </a:t>
            </a:r>
            <a:r>
              <a:rPr lang="it-IT" sz="3600" dirty="0" err="1"/>
              <a:t>crucial</a:t>
            </a:r>
            <a:r>
              <a:rPr lang="it-IT" sz="3600" dirty="0"/>
              <a:t> for </a:t>
            </a:r>
            <a:r>
              <a:rPr lang="it-IT" sz="3600" dirty="0" err="1"/>
              <a:t>abstract</a:t>
            </a:r>
            <a:r>
              <a:rPr lang="it-IT" sz="3600" dirty="0"/>
              <a:t> </a:t>
            </a:r>
            <a:r>
              <a:rPr lang="it-IT" sz="3600" dirty="0" err="1"/>
              <a:t>concepts</a:t>
            </a:r>
            <a:r>
              <a:rPr lang="it-IT" sz="3600" dirty="0"/>
              <a:t> and the </a:t>
            </a:r>
            <a:r>
              <a:rPr lang="it-IT" sz="3600" dirty="0" err="1"/>
              <a:t>corresponding</a:t>
            </a:r>
            <a:r>
              <a:rPr lang="it-IT" sz="3600" dirty="0"/>
              <a:t> </a:t>
            </a:r>
            <a:r>
              <a:rPr lang="it-IT" sz="3600" dirty="0" err="1"/>
              <a:t>words</a:t>
            </a:r>
            <a:r>
              <a:rPr lang="it-IT" sz="3600" dirty="0"/>
              <a:t>, </a:t>
            </a:r>
            <a:r>
              <a:rPr lang="it-IT" sz="3600" dirty="0" err="1"/>
              <a:t>given</a:t>
            </a:r>
            <a:r>
              <a:rPr lang="it-IT" sz="3600" dirty="0"/>
              <a:t> </a:t>
            </a:r>
            <a:r>
              <a:rPr lang="it-IT" sz="3600" dirty="0" err="1"/>
              <a:t>their</a:t>
            </a:r>
            <a:r>
              <a:rPr lang="it-IT" sz="3600" dirty="0"/>
              <a:t> </a:t>
            </a:r>
            <a:r>
              <a:rPr lang="it-IT" sz="3600" dirty="0" err="1"/>
              <a:t>lack</a:t>
            </a:r>
            <a:r>
              <a:rPr lang="it-IT" sz="3600" dirty="0"/>
              <a:t> of </a:t>
            </a:r>
            <a:r>
              <a:rPr lang="it-IT" sz="3600" dirty="0" err="1"/>
              <a:t>identifiable</a:t>
            </a:r>
            <a:r>
              <a:rPr lang="it-IT" sz="3600" dirty="0"/>
              <a:t> </a:t>
            </a:r>
            <a:r>
              <a:rPr lang="it-IT" sz="3600" dirty="0" err="1"/>
              <a:t>referents</a:t>
            </a:r>
            <a:r>
              <a:rPr lang="it-IT" sz="3600" dirty="0"/>
              <a:t>. 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3600" dirty="0" smtClean="0"/>
              <a:t>In </a:t>
            </a:r>
            <a:r>
              <a:rPr lang="en-US" sz="3600" dirty="0"/>
              <a:t>line with the hypotheses, our findings showed </a:t>
            </a:r>
            <a:r>
              <a:rPr lang="en-US" sz="3600" dirty="0" smtClean="0"/>
              <a:t>that discriminating the color of abstract words (e.g., </a:t>
            </a:r>
            <a:r>
              <a:rPr lang="en-US" sz="3600" i="1" cap="all" dirty="0" smtClean="0"/>
              <a:t>culture</a:t>
            </a:r>
            <a:r>
              <a:rPr lang="en-US" sz="3600" dirty="0" smtClean="0"/>
              <a:t>) </a:t>
            </a:r>
            <a:r>
              <a:rPr lang="it-IT" sz="3600" dirty="0" err="1" smtClean="0"/>
              <a:t>was</a:t>
            </a:r>
            <a:r>
              <a:rPr lang="it-IT" sz="3600" dirty="0" smtClean="0"/>
              <a:t> </a:t>
            </a:r>
            <a:r>
              <a:rPr lang="it-IT" sz="3600" dirty="0" err="1" smtClean="0"/>
              <a:t>faster</a:t>
            </a:r>
            <a:r>
              <a:rPr lang="it-IT" sz="3600" dirty="0" smtClean="0"/>
              <a:t> </a:t>
            </a:r>
            <a:r>
              <a:rPr lang="it-IT" sz="3600" dirty="0" err="1"/>
              <a:t>when</a:t>
            </a:r>
            <a:r>
              <a:rPr lang="it-IT" sz="3600" dirty="0"/>
              <a:t> the </a:t>
            </a:r>
            <a:r>
              <a:rPr lang="it-IT" sz="3600" dirty="0" err="1"/>
              <a:t>correct</a:t>
            </a:r>
            <a:r>
              <a:rPr lang="it-IT" sz="3600" dirty="0"/>
              <a:t> </a:t>
            </a:r>
            <a:r>
              <a:rPr lang="it-IT" sz="3600" dirty="0" err="1"/>
              <a:t>response</a:t>
            </a:r>
            <a:r>
              <a:rPr lang="it-IT" sz="3600" dirty="0"/>
              <a:t> </a:t>
            </a:r>
            <a:r>
              <a:rPr lang="it-IT" sz="3600" dirty="0" err="1"/>
              <a:t>was</a:t>
            </a:r>
            <a:r>
              <a:rPr lang="it-IT" sz="3600" dirty="0"/>
              <a:t> the </a:t>
            </a:r>
            <a:r>
              <a:rPr lang="it-IT" sz="3600" dirty="0" err="1"/>
              <a:t>response</a:t>
            </a:r>
            <a:r>
              <a:rPr lang="it-IT" sz="3600" dirty="0"/>
              <a:t> that </a:t>
            </a:r>
            <a:r>
              <a:rPr lang="it-IT" sz="3600" dirty="0" err="1"/>
              <a:t>was</a:t>
            </a:r>
            <a:r>
              <a:rPr lang="it-IT" sz="3600" dirty="0"/>
              <a:t> </a:t>
            </a:r>
            <a:r>
              <a:rPr lang="it-IT" sz="3600" dirty="0" err="1"/>
              <a:t>also</a:t>
            </a:r>
            <a:r>
              <a:rPr lang="it-IT" sz="3600" dirty="0"/>
              <a:t> </a:t>
            </a:r>
            <a:r>
              <a:rPr lang="it-IT" sz="3600" dirty="0" err="1"/>
              <a:t>assigned</a:t>
            </a:r>
            <a:r>
              <a:rPr lang="it-IT" sz="3600" dirty="0"/>
              <a:t> to </a:t>
            </a:r>
            <a:r>
              <a:rPr lang="it-IT" sz="3600" dirty="0" err="1"/>
              <a:t>auditory</a:t>
            </a:r>
            <a:r>
              <a:rPr lang="it-IT" sz="3600" dirty="0"/>
              <a:t> </a:t>
            </a:r>
            <a:r>
              <a:rPr lang="it-IT" sz="3600" dirty="0" err="1" smtClean="0"/>
              <a:t>white</a:t>
            </a:r>
            <a:r>
              <a:rPr lang="it-IT" sz="3600" dirty="0"/>
              <a:t> </a:t>
            </a:r>
            <a:r>
              <a:rPr lang="it-IT" sz="3600" dirty="0" err="1" smtClean="0"/>
              <a:t>words</a:t>
            </a:r>
            <a:r>
              <a:rPr lang="it-IT" sz="3600" dirty="0" smtClean="0"/>
              <a:t> (e.g. </a:t>
            </a:r>
            <a:r>
              <a:rPr lang="it-IT" sz="3600" i="1" cap="all" dirty="0" err="1" smtClean="0"/>
              <a:t>echoing</a:t>
            </a:r>
            <a:r>
              <a:rPr lang="it-IT" sz="3600" dirty="0" smtClean="0"/>
              <a:t>)</a:t>
            </a:r>
            <a:r>
              <a:rPr lang="en-US" sz="3600" dirty="0" smtClean="0"/>
              <a:t>. 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it-IT" sz="3600" dirty="0" smtClean="0"/>
              <a:t>Our results </a:t>
            </a:r>
            <a:r>
              <a:rPr lang="it-IT" sz="3600" dirty="0" err="1" smtClean="0"/>
              <a:t>boost</a:t>
            </a:r>
            <a:r>
              <a:rPr lang="it-IT" sz="3600" dirty="0" smtClean="0"/>
              <a:t> and </a:t>
            </a:r>
            <a:r>
              <a:rPr lang="it-IT" sz="3600" dirty="0" err="1" smtClean="0"/>
              <a:t>broaden</a:t>
            </a:r>
            <a:r>
              <a:rPr lang="it-IT" sz="3600" dirty="0" smtClean="0"/>
              <a:t> </a:t>
            </a:r>
            <a:r>
              <a:rPr lang="it-IT" sz="3600" dirty="0" err="1" smtClean="0"/>
              <a:t>previous</a:t>
            </a:r>
            <a:r>
              <a:rPr lang="it-IT" sz="3600" dirty="0" smtClean="0"/>
              <a:t> </a:t>
            </a:r>
            <a:r>
              <a:rPr lang="it-IT" sz="3600" dirty="0" err="1" smtClean="0"/>
              <a:t>fMRI</a:t>
            </a:r>
            <a:r>
              <a:rPr lang="it-IT" sz="3600" dirty="0" smtClean="0"/>
              <a:t> </a:t>
            </a:r>
            <a:r>
              <a:rPr lang="it-IT" sz="3600" dirty="0" err="1" smtClean="0"/>
              <a:t>research</a:t>
            </a:r>
            <a:r>
              <a:rPr lang="it-IT" sz="3600" dirty="0" smtClean="0"/>
              <a:t> </a:t>
            </a:r>
            <a:r>
              <a:rPr lang="it-IT" sz="3600" dirty="0" err="1" smtClean="0"/>
              <a:t>showing</a:t>
            </a:r>
            <a:r>
              <a:rPr lang="it-IT" sz="3600" dirty="0" smtClean="0"/>
              <a:t> that </a:t>
            </a:r>
            <a:r>
              <a:rPr lang="it-IT" sz="3600" dirty="0" err="1" smtClean="0"/>
              <a:t>abstract</a:t>
            </a:r>
            <a:r>
              <a:rPr lang="it-IT" sz="3600" dirty="0" smtClean="0"/>
              <a:t> </a:t>
            </a:r>
            <a:r>
              <a:rPr lang="it-IT" sz="3600" dirty="0" err="1"/>
              <a:t>concepts</a:t>
            </a:r>
            <a:r>
              <a:rPr lang="it-IT" sz="3600" dirty="0"/>
              <a:t> are </a:t>
            </a:r>
            <a:r>
              <a:rPr lang="it-IT" sz="3600" dirty="0" err="1" smtClean="0"/>
              <a:t>mainly</a:t>
            </a:r>
            <a:r>
              <a:rPr lang="it-IT" sz="3600" dirty="0" smtClean="0"/>
              <a:t> </a:t>
            </a:r>
            <a:r>
              <a:rPr lang="it-IT" sz="3600" dirty="0" err="1" smtClean="0"/>
              <a:t>associated</a:t>
            </a:r>
            <a:r>
              <a:rPr lang="it-IT" sz="3600" dirty="0" smtClean="0"/>
              <a:t> </a:t>
            </a:r>
            <a:r>
              <a:rPr lang="it-IT" sz="3600" dirty="0"/>
              <a:t>with </a:t>
            </a:r>
            <a:r>
              <a:rPr lang="it-IT" sz="3600" dirty="0" err="1"/>
              <a:t>acoustic</a:t>
            </a:r>
            <a:r>
              <a:rPr lang="it-IT" sz="3600" dirty="0"/>
              <a:t> </a:t>
            </a:r>
            <a:r>
              <a:rPr lang="it-IT" sz="3600" dirty="0" err="1" smtClean="0"/>
              <a:t>experience</a:t>
            </a:r>
            <a:r>
              <a:rPr lang="it-IT" sz="3600" dirty="0" smtClean="0"/>
              <a:t>.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3600" dirty="0" smtClean="0"/>
              <a:t>In sum, </a:t>
            </a:r>
            <a:r>
              <a:rPr lang="it-IT" sz="3600" dirty="0" err="1" smtClean="0"/>
              <a:t>this</a:t>
            </a:r>
            <a:r>
              <a:rPr lang="it-IT" sz="3600" dirty="0" smtClean="0"/>
              <a:t> </a:t>
            </a:r>
            <a:r>
              <a:rPr lang="it-IT" sz="3600" dirty="0" err="1" smtClean="0"/>
              <a:t>preliminary</a:t>
            </a:r>
            <a:r>
              <a:rPr lang="it-IT" sz="3600" dirty="0" smtClean="0"/>
              <a:t> </a:t>
            </a:r>
            <a:r>
              <a:rPr lang="it-IT" sz="3600" dirty="0" err="1" smtClean="0"/>
              <a:t>finding</a:t>
            </a:r>
            <a:r>
              <a:rPr lang="it-IT" sz="3600" dirty="0" smtClean="0"/>
              <a:t> </a:t>
            </a:r>
            <a:r>
              <a:rPr lang="it-IT" sz="3600" dirty="0" err="1" smtClean="0"/>
              <a:t>constitutes</a:t>
            </a:r>
            <a:r>
              <a:rPr lang="it-IT" sz="3600" dirty="0" smtClean="0"/>
              <a:t> an </a:t>
            </a:r>
            <a:r>
              <a:rPr lang="it-IT" sz="3600" dirty="0" err="1" smtClean="0"/>
              <a:t>implicit</a:t>
            </a:r>
            <a:r>
              <a:rPr lang="it-IT" sz="3600" dirty="0" smtClean="0"/>
              <a:t> </a:t>
            </a:r>
            <a:r>
              <a:rPr lang="it-IT" sz="3600" dirty="0" err="1" smtClean="0"/>
              <a:t>evidence</a:t>
            </a:r>
            <a:r>
              <a:rPr lang="it-IT" sz="3600" dirty="0" smtClean="0"/>
              <a:t> that </a:t>
            </a:r>
            <a:r>
              <a:rPr lang="it-IT" sz="3600" dirty="0" err="1" smtClean="0"/>
              <a:t>abstract</a:t>
            </a:r>
            <a:r>
              <a:rPr lang="it-IT" sz="3600" dirty="0" smtClean="0"/>
              <a:t> </a:t>
            </a:r>
            <a:r>
              <a:rPr lang="it-IT" sz="3600" dirty="0" err="1" smtClean="0"/>
              <a:t>concepts</a:t>
            </a:r>
            <a:r>
              <a:rPr lang="it-IT" sz="3600" dirty="0" smtClean="0"/>
              <a:t> are </a:t>
            </a:r>
            <a:r>
              <a:rPr lang="it-IT" sz="3600" dirty="0" err="1" smtClean="0"/>
              <a:t>grounded</a:t>
            </a:r>
            <a:r>
              <a:rPr lang="it-IT" sz="3600" dirty="0" smtClean="0"/>
              <a:t> in </a:t>
            </a:r>
            <a:r>
              <a:rPr lang="it-IT" sz="3600" dirty="0" err="1" smtClean="0"/>
              <a:t>sensory</a:t>
            </a:r>
            <a:r>
              <a:rPr lang="it-IT" sz="3600" dirty="0" smtClean="0"/>
              <a:t> modalities and that </a:t>
            </a:r>
            <a:r>
              <a:rPr lang="it-IT" sz="3600" dirty="0" err="1" smtClean="0"/>
              <a:t>they</a:t>
            </a:r>
            <a:r>
              <a:rPr lang="it-IT" sz="3600" dirty="0" smtClean="0"/>
              <a:t> </a:t>
            </a:r>
            <a:r>
              <a:rPr lang="it-IT" sz="3600" dirty="0" err="1" smtClean="0"/>
              <a:t>especially</a:t>
            </a:r>
            <a:r>
              <a:rPr lang="it-IT" sz="3600" dirty="0" smtClean="0"/>
              <a:t> </a:t>
            </a:r>
            <a:r>
              <a:rPr lang="it-IT" sz="3600" dirty="0" err="1" smtClean="0"/>
              <a:t>activate</a:t>
            </a:r>
            <a:r>
              <a:rPr lang="it-IT" sz="3600" dirty="0" smtClean="0"/>
              <a:t> the </a:t>
            </a:r>
            <a:r>
              <a:rPr lang="it-IT" sz="3600" dirty="0" err="1" smtClean="0"/>
              <a:t>acoustic</a:t>
            </a:r>
            <a:r>
              <a:rPr lang="it-IT" sz="3600" dirty="0" smtClean="0"/>
              <a:t> </a:t>
            </a:r>
            <a:r>
              <a:rPr lang="it-IT" sz="3600" dirty="0" err="1" smtClean="0"/>
              <a:t>modality</a:t>
            </a:r>
            <a:r>
              <a:rPr lang="it-IT" sz="3600" dirty="0" smtClean="0"/>
              <a:t>, </a:t>
            </a:r>
            <a:r>
              <a:rPr lang="it-IT" sz="3600" dirty="0" err="1" smtClean="0"/>
              <a:t>as</a:t>
            </a:r>
            <a:r>
              <a:rPr lang="it-IT" sz="3600" dirty="0" smtClean="0"/>
              <a:t> </a:t>
            </a:r>
            <a:r>
              <a:rPr lang="it-IT" sz="3600" dirty="0" err="1" smtClean="0"/>
              <a:t>predicted</a:t>
            </a:r>
            <a:r>
              <a:rPr lang="it-IT" sz="3600" dirty="0" smtClean="0"/>
              <a:t> by the WAT </a:t>
            </a:r>
            <a:r>
              <a:rPr lang="it-IT" sz="3600" dirty="0" err="1" smtClean="0"/>
              <a:t>theory</a:t>
            </a:r>
            <a:r>
              <a:rPr lang="it-IT" sz="3600" dirty="0" smtClean="0"/>
              <a:t>.  </a:t>
            </a:r>
            <a:endParaRPr lang="it-IT" sz="3600" dirty="0"/>
          </a:p>
        </p:txBody>
      </p:sp>
      <p:graphicFrame>
        <p:nvGraphicFramePr>
          <p:cNvPr id="41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779078"/>
              </p:ext>
            </p:extLst>
          </p:nvPr>
        </p:nvGraphicFramePr>
        <p:xfrm>
          <a:off x="3677591" y="18527937"/>
          <a:ext cx="5355039" cy="1466802"/>
        </p:xfrm>
        <a:graphic>
          <a:graphicData uri="http://schemas.openxmlformats.org/drawingml/2006/table">
            <a:tbl>
              <a:tblPr firstRow="1" lastRow="1"/>
              <a:tblGrid>
                <a:gridCol w="2350390"/>
                <a:gridCol w="3004649"/>
              </a:tblGrid>
              <a:tr h="4718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2800" dirty="0">
                          <a:solidFill>
                            <a:schemeClr val="tx1"/>
                          </a:solidFill>
                          <a:effectLst/>
                          <a:latin typeface="Aharoni" panose="02010803020104030203" pitchFamily="2" charset="-79"/>
                          <a:ea typeface="Calibri" panose="020F0502020204030204" pitchFamily="34" charset="0"/>
                          <a:cs typeface="Aharoni" panose="02010803020104030203" pitchFamily="2" charset="-79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2800" b="0" i="1" dirty="0" smtClean="0">
                          <a:solidFill>
                            <a:schemeClr val="tx1"/>
                          </a:solidFill>
                          <a:effectLst/>
                          <a:latin typeface="Aharoni" panose="02010803020104030203" pitchFamily="2" charset="-79"/>
                          <a:ea typeface="Calibri" panose="020F0502020204030204" pitchFamily="34" charset="0"/>
                          <a:cs typeface="Aharoni" panose="02010803020104030203" pitchFamily="2" charset="-79"/>
                        </a:rPr>
                        <a:t>Mean RT ms (SD)</a:t>
                      </a:r>
                      <a:endParaRPr lang="it-IT" sz="2800" b="0" i="1" dirty="0">
                        <a:solidFill>
                          <a:schemeClr val="tx1"/>
                        </a:solidFill>
                        <a:effectLst/>
                        <a:latin typeface="Aharoni" panose="02010803020104030203" pitchFamily="2" charset="-79"/>
                        <a:ea typeface="Calibri" panose="020F0502020204030204" pitchFamily="34" charset="0"/>
                        <a:cs typeface="Aharoni" panose="02010803020104030203" pitchFamily="2" charset="-79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2800" b="1" dirty="0" smtClean="0">
                          <a:solidFill>
                            <a:schemeClr val="tx1"/>
                          </a:solidFill>
                          <a:effectLst/>
                          <a:latin typeface="Aharoni" panose="02010803020104030203" pitchFamily="2" charset="-79"/>
                          <a:ea typeface="Calibri" panose="020F0502020204030204" pitchFamily="34" charset="0"/>
                          <a:cs typeface="Aharoni" panose="02010803020104030203" pitchFamily="2" charset="-79"/>
                        </a:rPr>
                        <a:t>AA</a:t>
                      </a:r>
                      <a:endParaRPr lang="it-IT" sz="2800" dirty="0">
                        <a:solidFill>
                          <a:schemeClr val="tx1"/>
                        </a:solidFill>
                        <a:effectLst/>
                        <a:latin typeface="Aharoni" panose="02010803020104030203" pitchFamily="2" charset="-79"/>
                        <a:ea typeface="Calibri" panose="020F0502020204030204" pitchFamily="34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28600" algn="dec"/>
                        </a:tabLst>
                      </a:pPr>
                      <a:r>
                        <a:rPr lang="it-IT" sz="2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716 (157.5)</a:t>
                      </a:r>
                      <a:endParaRPr lang="it-IT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97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2800" b="1" dirty="0" smtClean="0">
                          <a:solidFill>
                            <a:schemeClr val="tx1"/>
                          </a:solidFill>
                          <a:effectLst/>
                          <a:latin typeface="Aharoni" panose="02010803020104030203" pitchFamily="2" charset="-79"/>
                          <a:ea typeface="Calibri" panose="020F0502020204030204" pitchFamily="34" charset="0"/>
                          <a:cs typeface="Aharoni" panose="02010803020104030203" pitchFamily="2" charset="-79"/>
                        </a:rPr>
                        <a:t>AC+VA+VC</a:t>
                      </a:r>
                      <a:endParaRPr lang="it-IT" sz="2800" dirty="0">
                        <a:solidFill>
                          <a:schemeClr val="tx1"/>
                        </a:solidFill>
                        <a:effectLst/>
                        <a:latin typeface="Aharoni" panose="02010803020104030203" pitchFamily="2" charset="-79"/>
                        <a:ea typeface="Calibri" panose="020F0502020204030204" pitchFamily="34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28600" algn="dec"/>
                        </a:tabLst>
                      </a:pPr>
                      <a:r>
                        <a:rPr lang="it-IT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748 (196.1)</a:t>
                      </a:r>
                      <a:endParaRPr lang="it-IT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3" name="CasellaDiTesto 42"/>
          <p:cNvSpPr txBox="1"/>
          <p:nvPr/>
        </p:nvSpPr>
        <p:spPr>
          <a:xfrm>
            <a:off x="964258" y="17477152"/>
            <a:ext cx="110903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Table 1</a:t>
            </a:r>
            <a:r>
              <a:rPr lang="en-US" sz="2500" dirty="0"/>
              <a:t>: Mean Response Times (in Milliseconds) with Standard Deviations in parenthesis, </a:t>
            </a:r>
            <a:r>
              <a:rPr lang="en-US" sz="2500" dirty="0" smtClean="0"/>
              <a:t>as a Function </a:t>
            </a:r>
            <a:r>
              <a:rPr lang="en-US" sz="2500" dirty="0"/>
              <a:t>of </a:t>
            </a:r>
            <a:r>
              <a:rPr lang="en-US" sz="2500" i="1" dirty="0" smtClean="0"/>
              <a:t>Condition (AA vs. AC+VA+VC)</a:t>
            </a:r>
            <a:r>
              <a:rPr lang="en-US" sz="2500" dirty="0" smtClean="0"/>
              <a:t>. </a:t>
            </a:r>
            <a:endParaRPr lang="en-US" sz="2500" dirty="0"/>
          </a:p>
        </p:txBody>
      </p:sp>
      <p:sp>
        <p:nvSpPr>
          <p:cNvPr id="49" name="Rettangolo 48"/>
          <p:cNvSpPr/>
          <p:nvPr/>
        </p:nvSpPr>
        <p:spPr>
          <a:xfrm>
            <a:off x="18394696" y="12117031"/>
            <a:ext cx="1636724" cy="138752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50" name="Rettangolo 49"/>
          <p:cNvSpPr/>
          <p:nvPr/>
        </p:nvSpPr>
        <p:spPr>
          <a:xfrm>
            <a:off x="20132697" y="13779235"/>
            <a:ext cx="1636724" cy="138752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51" name="Rettangolo 50"/>
          <p:cNvSpPr/>
          <p:nvPr/>
        </p:nvSpPr>
        <p:spPr>
          <a:xfrm>
            <a:off x="21902353" y="15338699"/>
            <a:ext cx="1636724" cy="138752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52" name="CasellaDiTesto 51"/>
          <p:cNvSpPr txBox="1"/>
          <p:nvPr/>
        </p:nvSpPr>
        <p:spPr>
          <a:xfrm>
            <a:off x="18130216" y="12583138"/>
            <a:ext cx="216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</a:rPr>
              <a:t>HORSE</a:t>
            </a:r>
            <a:endParaRPr lang="it-IT" sz="2800" dirty="0">
              <a:solidFill>
                <a:srgbClr val="0070C0"/>
              </a:solidFill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19868217" y="14244287"/>
            <a:ext cx="216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B050"/>
                </a:solidFill>
              </a:rPr>
              <a:t>CULTURE</a:t>
            </a:r>
            <a:endParaRPr lang="it-IT" sz="2800" dirty="0">
              <a:solidFill>
                <a:srgbClr val="00B05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21637873" y="15801054"/>
            <a:ext cx="216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B050"/>
                </a:solidFill>
              </a:rPr>
              <a:t>HORSE</a:t>
            </a:r>
            <a:endParaRPr lang="it-IT" sz="2800" dirty="0">
              <a:solidFill>
                <a:srgbClr val="00B050"/>
              </a:solidFill>
            </a:endParaRPr>
          </a:p>
        </p:txBody>
      </p:sp>
      <p:sp>
        <p:nvSpPr>
          <p:cNvPr id="55" name="CasellaDiTesto 54"/>
          <p:cNvSpPr txBox="1"/>
          <p:nvPr/>
        </p:nvSpPr>
        <p:spPr>
          <a:xfrm>
            <a:off x="16594769" y="12168359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u="sng" dirty="0" smtClean="0">
                <a:solidFill>
                  <a:schemeClr val="bg1"/>
                </a:solidFill>
              </a:rPr>
              <a:t>A</a:t>
            </a:r>
            <a:endParaRPr lang="it-IT" sz="2800" u="sng" dirty="0">
              <a:solidFill>
                <a:schemeClr val="bg1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7803810" y="12170343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cap="all" dirty="0" smtClean="0">
                <a:solidFill>
                  <a:schemeClr val="bg1"/>
                </a:solidFill>
              </a:rPr>
              <a:t>v</a:t>
            </a:r>
            <a:endParaRPr lang="it-IT" sz="2800" cap="all" dirty="0">
              <a:solidFill>
                <a:schemeClr val="bg1"/>
              </a:solidFill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19654375" y="13660763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cap="all" dirty="0" smtClean="0">
                <a:solidFill>
                  <a:schemeClr val="bg1"/>
                </a:solidFill>
              </a:rPr>
              <a:t>v</a:t>
            </a:r>
            <a:endParaRPr lang="it-IT" sz="2800" cap="all" dirty="0">
              <a:solidFill>
                <a:schemeClr val="bg1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18368155" y="13644980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u="sng" dirty="0" smtClean="0">
                <a:solidFill>
                  <a:schemeClr val="bg1"/>
                </a:solidFill>
              </a:rPr>
              <a:t>A</a:t>
            </a:r>
            <a:endParaRPr lang="it-IT" sz="2800" u="sng" dirty="0">
              <a:solidFill>
                <a:schemeClr val="bg1"/>
              </a:solidFill>
            </a:endParaRPr>
          </a:p>
        </p:txBody>
      </p:sp>
      <p:sp>
        <p:nvSpPr>
          <p:cNvPr id="59" name="CasellaDiTesto 58"/>
          <p:cNvSpPr txBox="1"/>
          <p:nvPr/>
        </p:nvSpPr>
        <p:spPr>
          <a:xfrm>
            <a:off x="21371175" y="15345999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u="sng" cap="all" dirty="0" smtClean="0">
                <a:solidFill>
                  <a:schemeClr val="bg1"/>
                </a:solidFill>
              </a:rPr>
              <a:t>v</a:t>
            </a:r>
            <a:endParaRPr lang="it-IT" sz="2800" u="sng" cap="all" dirty="0">
              <a:solidFill>
                <a:schemeClr val="bg1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20082058" y="15327216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bg1"/>
                </a:solidFill>
              </a:rPr>
              <a:t>A</a:t>
            </a: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21902353" y="16941718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bg1"/>
                </a:solidFill>
              </a:rPr>
              <a:t>A</a:t>
            </a: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3111394" y="16941718"/>
            <a:ext cx="42768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u="sng" cap="all" dirty="0" smtClean="0">
                <a:solidFill>
                  <a:schemeClr val="bg1"/>
                </a:solidFill>
              </a:rPr>
              <a:t>v</a:t>
            </a:r>
            <a:endParaRPr lang="it-IT" sz="2800" u="sng" cap="all" dirty="0">
              <a:solidFill>
                <a:schemeClr val="bg1"/>
              </a:solidFill>
            </a:endParaRPr>
          </a:p>
        </p:txBody>
      </p:sp>
      <p:graphicFrame>
        <p:nvGraphicFramePr>
          <p:cNvPr id="44" name="Grafico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9391990"/>
              </p:ext>
            </p:extLst>
          </p:nvPr>
        </p:nvGraphicFramePr>
        <p:xfrm>
          <a:off x="1526559" y="20199693"/>
          <a:ext cx="9657104" cy="6444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CasellaDiTesto 44"/>
          <p:cNvSpPr txBox="1"/>
          <p:nvPr/>
        </p:nvSpPr>
        <p:spPr>
          <a:xfrm>
            <a:off x="602292" y="26833253"/>
            <a:ext cx="118142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Figure </a:t>
            </a:r>
            <a:r>
              <a:rPr lang="en-US" sz="2500" b="1" dirty="0" smtClean="0"/>
              <a:t>2</a:t>
            </a:r>
            <a:r>
              <a:rPr lang="en-US" sz="2500" dirty="0" smtClean="0"/>
              <a:t>: </a:t>
            </a:r>
            <a:r>
              <a:rPr lang="en-US" sz="2500" dirty="0"/>
              <a:t>Mean Response Times (in Milliseconds) as a Function of </a:t>
            </a:r>
            <a:r>
              <a:rPr lang="en-US" sz="2500" i="1" dirty="0" smtClean="0"/>
              <a:t>Condition </a:t>
            </a:r>
            <a:r>
              <a:rPr lang="en-US" sz="2500" dirty="0" smtClean="0"/>
              <a:t>(</a:t>
            </a:r>
            <a:r>
              <a:rPr lang="en-US" sz="2500" i="1" dirty="0"/>
              <a:t>AA vs. AC+VA+VC</a:t>
            </a:r>
            <a:r>
              <a:rPr lang="en-US" sz="2500" dirty="0" smtClean="0"/>
              <a:t>). </a:t>
            </a:r>
            <a:r>
              <a:rPr lang="en-US" sz="2500" dirty="0"/>
              <a:t>Bars are standard Errors.</a:t>
            </a:r>
            <a:endParaRPr lang="it-IT" sz="2500" dirty="0"/>
          </a:p>
        </p:txBody>
      </p:sp>
    </p:spTree>
    <p:extLst>
      <p:ext uri="{BB962C8B-B14F-4D97-AF65-F5344CB8AC3E}">
        <p14:creationId xmlns:p14="http://schemas.microsoft.com/office/powerpoint/2010/main" val="17426624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861</Words>
  <Application>Microsoft Office PowerPoint</Application>
  <PresentationFormat>Personalizzato</PresentationFormat>
  <Paragraphs>57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9" baseType="lpstr">
      <vt:lpstr>Aharoni</vt:lpstr>
      <vt:lpstr>Arial</vt:lpstr>
      <vt:lpstr>Arial Black</vt:lpstr>
      <vt:lpstr>Calibri</vt:lpstr>
      <vt:lpstr>Calibri Light</vt:lpstr>
      <vt:lpstr>Courier New</vt:lpstr>
      <vt:lpstr>Times New Roman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Elisa Scerrati</dc:creator>
  <cp:lastModifiedBy>Elisa Scerrati</cp:lastModifiedBy>
  <cp:revision>80</cp:revision>
  <dcterms:created xsi:type="dcterms:W3CDTF">2016-05-10T15:31:50Z</dcterms:created>
  <dcterms:modified xsi:type="dcterms:W3CDTF">2016-06-01T10:18:21Z</dcterms:modified>
</cp:coreProperties>
</file>