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1"/>
  </p:notesMasterIdLst>
  <p:sldIdLst>
    <p:sldId id="256" r:id="rId2"/>
    <p:sldId id="258" r:id="rId3"/>
    <p:sldId id="261" r:id="rId4"/>
    <p:sldId id="275" r:id="rId5"/>
    <p:sldId id="260" r:id="rId6"/>
    <p:sldId id="259" r:id="rId7"/>
    <p:sldId id="263" r:id="rId8"/>
    <p:sldId id="264" r:id="rId9"/>
    <p:sldId id="265" r:id="rId10"/>
    <p:sldId id="266" r:id="rId11"/>
    <p:sldId id="268" r:id="rId12"/>
    <p:sldId id="269" r:id="rId13"/>
    <p:sldId id="267" r:id="rId14"/>
    <p:sldId id="270" r:id="rId15"/>
    <p:sldId id="271" r:id="rId16"/>
    <p:sldId id="272" r:id="rId17"/>
    <p:sldId id="276" r:id="rId18"/>
    <p:sldId id="273" r:id="rId19"/>
    <p:sldId id="274" r:id="rId2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23"/>
    <a:srgbClr val="974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88317" autoAdjust="0"/>
  </p:normalViewPr>
  <p:slideViewPr>
    <p:cSldViewPr snapToGrid="0">
      <p:cViewPr>
        <p:scale>
          <a:sx n="66" d="100"/>
          <a:sy n="66" d="100"/>
        </p:scale>
        <p:origin x="1325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32989-7DA4-4131-A4FE-6C33CD61E070}" type="datetimeFigureOut">
              <a:rPr lang="it-IT" smtClean="0"/>
              <a:t>02/09/2021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6407D-ED14-4F83-B35C-C35BCAFB82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7432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6938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287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3455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07468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3914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780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54743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70463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2265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9634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2349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6791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6280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728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9004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4560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6407D-ED14-4F83-B35C-C35BCAFB826D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049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058BF-C5E1-4B52-BD8A-FD1AD5779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CD51F7-3CC3-4BB7-8291-B1789482E8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20447-D6C7-43E1-AE88-1FB66CC9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A76A3-ADC8-4477-8FC1-B9DD55D84908}" type="datetime1">
              <a:rPr lang="en-US" smtClean="0"/>
              <a:t>9/2/2021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E17B6-E7FC-473A-8D5F-0E6B838EA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AF4E0-FDDB-42B9-862C-7BBC501CD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3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E922F-6166-4009-A42D-027DC7180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7791CF-167D-446D-9F99-6976C986E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CA422-E040-4DE1-9DA5-C8D37C116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2538-DC4D-4667-96E5-B3278DDF8B12}" type="datetime1">
              <a:rPr lang="en-US" smtClean="0"/>
              <a:t>9/2/2021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13B0B-60E7-494E-91CB-055BC2690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8C554-7C1B-4D8F-9B6B-04492656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00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C66EF0-6ED8-49A7-BDAD-E20A143FAE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CE9CD-90A9-44BA-B293-0662E077D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7DAE0-05C4-460B-B96D-BD183ED03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0548-5C08-4BE3-B63E-F2BB63B0B00C}" type="datetime1">
              <a:rPr lang="en-US" smtClean="0"/>
              <a:t>9/2/2021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3CA93-55C9-4AA3-89A0-55490F745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FD820-FF26-4325-816F-310C30F8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554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36C8-0B4F-4655-A630-0B1D2540B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8B888-85E0-4D92-903E-C3FE7E870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8F0191A-1E88-4AEC-AF19-A0769F470361}"/>
              </a:ext>
            </a:extLst>
          </p:cNvPr>
          <p:cNvSpPr txBox="1">
            <a:spLocks/>
          </p:cNvSpPr>
          <p:nvPr userDrawn="1"/>
        </p:nvSpPr>
        <p:spPr>
          <a:xfrm>
            <a:off x="167640" y="6492875"/>
            <a:ext cx="592836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000" kern="1200">
                <a:solidFill>
                  <a:srgbClr val="42002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Using Word Embeddings for Italian Crime News Categorization, Giovanni </a:t>
            </a:r>
            <a:r>
              <a:rPr lang="en-US" dirty="0" err="1"/>
              <a:t>Bonisoli</a:t>
            </a:r>
            <a:r>
              <a:rPr lang="en-US" dirty="0"/>
              <a:t>, </a:t>
            </a:r>
            <a:r>
              <a:rPr lang="en-US" u="sng" dirty="0"/>
              <a:t>Federica Rollo</a:t>
            </a:r>
            <a:r>
              <a:rPr lang="en-US" dirty="0"/>
              <a:t>, Laura Po</a:t>
            </a:r>
          </a:p>
        </p:txBody>
      </p:sp>
    </p:spTree>
    <p:extLst>
      <p:ext uri="{BB962C8B-B14F-4D97-AF65-F5344CB8AC3E}">
        <p14:creationId xmlns:p14="http://schemas.microsoft.com/office/powerpoint/2010/main" val="2393604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1446D-9FAC-4157-A41A-51675C8BE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1709738"/>
            <a:ext cx="10570210" cy="275889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F8D4A-8F93-4399-9546-64F286400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4589463"/>
            <a:ext cx="1057021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2FD4-BF96-470C-8247-20DFAE1CF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C193-4974-4A1F-9C63-07D595E30D66}" type="datetime1">
              <a:rPr lang="en-US" smtClean="0"/>
              <a:t>9/2/2021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75A2D-86C4-4467-BAB8-E9ED004D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42A4D-D9B2-4C82-95E4-B86F9F5F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91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B3AA-8C30-429E-B934-AF1220438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5834E-691F-4728-88F5-A0C4696695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7240" y="1825625"/>
            <a:ext cx="52425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76374-880F-4E25-9F88-79E3C1AB1F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9BD69-B509-4FCE-95A8-ED03FFC8C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A87F-28D4-4BF0-B81F-877A89DFD5AC}" type="datetime1">
              <a:rPr lang="en-US" smtClean="0"/>
              <a:t>9/2/2021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C287B-AE5B-490B-BF81-A50D7A2E8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C2246-303C-4A29-B6EA-E62CEDE6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‹N›</a:t>
            </a:fld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4420DBC-767A-48F3-A043-67A227AB1D21}"/>
              </a:ext>
            </a:extLst>
          </p:cNvPr>
          <p:cNvSpPr txBox="1">
            <a:spLocks/>
          </p:cNvSpPr>
          <p:nvPr userDrawn="1"/>
        </p:nvSpPr>
        <p:spPr>
          <a:xfrm>
            <a:off x="167640" y="6492875"/>
            <a:ext cx="592836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000" kern="1200">
                <a:solidFill>
                  <a:srgbClr val="42002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Using Word Embeddings for Italian Crime News Categorization, Giovanni </a:t>
            </a:r>
            <a:r>
              <a:rPr lang="en-US" dirty="0" err="1"/>
              <a:t>Bonisoli</a:t>
            </a:r>
            <a:r>
              <a:rPr lang="en-US" dirty="0"/>
              <a:t>, </a:t>
            </a:r>
            <a:r>
              <a:rPr lang="en-US" u="sng" dirty="0"/>
              <a:t>Federica Rollo</a:t>
            </a:r>
            <a:r>
              <a:rPr lang="en-US" dirty="0"/>
              <a:t>, Laura Po</a:t>
            </a:r>
          </a:p>
        </p:txBody>
      </p:sp>
    </p:spTree>
    <p:extLst>
      <p:ext uri="{BB962C8B-B14F-4D97-AF65-F5344CB8AC3E}">
        <p14:creationId xmlns:p14="http://schemas.microsoft.com/office/powerpoint/2010/main" val="241546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2FE79-D5BE-43E8-B6C5-2675B7F4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57814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9D3A07-BA51-4113-902E-830A887D2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1801812"/>
            <a:ext cx="5220335" cy="9350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320A9-E274-4E1B-B02D-9A3F510A1F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7240" y="2825749"/>
            <a:ext cx="5220335" cy="3363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80D3A-C2A8-4B78-B7E2-4908C74B1C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01812"/>
            <a:ext cx="5183188" cy="9350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5D84DD-9460-4B08-86AD-27486A9400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25749"/>
            <a:ext cx="5183188" cy="3363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B0B7F8-282C-4210-AE7D-F35228BAC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F1F3-208B-49A3-B337-9C8ACEB3E0E1}" type="datetime1">
              <a:rPr lang="en-US" smtClean="0"/>
              <a:t>9/2/2021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E343A9-1067-4DCF-BACC-1F7F38050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84E471-04DB-4DB5-8CC5-16B3FC885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2EF0637-47BA-4CD8-B89B-360D2B6D7ACB}"/>
              </a:ext>
            </a:extLst>
          </p:cNvPr>
          <p:cNvSpPr txBox="1">
            <a:spLocks/>
          </p:cNvSpPr>
          <p:nvPr userDrawn="1"/>
        </p:nvSpPr>
        <p:spPr>
          <a:xfrm>
            <a:off x="167640" y="6492875"/>
            <a:ext cx="592836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000" kern="1200">
                <a:solidFill>
                  <a:srgbClr val="42002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Using Word Embeddings for Italian Crime News Categorization, Giovanni </a:t>
            </a:r>
            <a:r>
              <a:rPr lang="en-US" dirty="0" err="1"/>
              <a:t>Bonisoli</a:t>
            </a:r>
            <a:r>
              <a:rPr lang="en-US" dirty="0"/>
              <a:t>, </a:t>
            </a:r>
            <a:r>
              <a:rPr lang="en-US" u="sng" dirty="0"/>
              <a:t>Federica Rollo</a:t>
            </a:r>
            <a:r>
              <a:rPr lang="en-US" dirty="0"/>
              <a:t>, Laura Po</a:t>
            </a:r>
          </a:p>
        </p:txBody>
      </p:sp>
    </p:spTree>
    <p:extLst>
      <p:ext uri="{BB962C8B-B14F-4D97-AF65-F5344CB8AC3E}">
        <p14:creationId xmlns:p14="http://schemas.microsoft.com/office/powerpoint/2010/main" val="2739365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D87C0-272E-4E50-A316-78079B2B9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06C1C9-1F69-432A-858C-D828B56E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6CA6-7293-4AA2-A0E0-A3BF4416E786}" type="datetime1">
              <a:rPr lang="en-US" smtClean="0"/>
              <a:t>9/2/2021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D9A1B-D149-4B97-B161-3D7C9ADBC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3722F-8C88-4E54-8CD6-12D31A05F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36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E1B4EE-6DFC-45F3-9174-D913EB57C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7016-7BCD-46FB-8EE3-AB6C369108B4}" type="datetime1">
              <a:rPr lang="en-US" smtClean="0"/>
              <a:t>9/2/2021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7F7DC-6DDE-4337-AD27-BBE7D542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58EA9-3AC4-421E-B133-1FA7757D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62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35BB-74CC-43E9-B71F-A5C05D17E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25019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ADC9E-7845-4DB1-87E3-6FBFB2B03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C925A8-2A07-43B9-B549-061F36849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7240" y="3092450"/>
            <a:ext cx="3994785" cy="27765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A9037-0564-43A1-8156-1D9932E1F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7011-1FFC-4EF8-9A2E-53B4AD2ADBD4}" type="datetime1">
              <a:rPr lang="en-US" smtClean="0"/>
              <a:t>9/2/2021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F0D40-D0E1-49C9-BE47-91BBC50AB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129BD-890D-412E-9805-D29F4A0D3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7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8ADB4-BA7B-42C2-9C6C-58B2763F8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2505456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19B58-B546-4E6B-BE00-3D1D64DA8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AA0AB8-41A9-4548-9B83-3EFF79A00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7240" y="3081275"/>
            <a:ext cx="3994785" cy="277977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B33ED-A015-4992-A004-33D41CFFA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EB47-45B4-4EF5-A743-B4885DD2F060}" type="datetime1">
              <a:rPr lang="en-US" smtClean="0"/>
              <a:t>9/2/2021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29CDA-E85F-47D1-83B7-02A50DEB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9625F-5352-4136-8AC4-F8899D00A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68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99B5B3C5-A599-465B-B2B9-866E8B2087CE}"/>
              </a:ext>
            </a:extLst>
          </p:cNvPr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5C84982-7DD0-43B1-8A2D-BFA4DF1B4E60}"/>
              </a:ext>
            </a:extLst>
          </p:cNvPr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8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</a:extLst>
          </p:cNvPr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</a:extLst>
            </p:cNvPr>
            <p:cNvSpPr/>
            <p:nvPr/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</a:extLst>
            </p:cNvPr>
            <p:cNvSpPr/>
            <p:nvPr/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</a:extLst>
            </p:cNvPr>
            <p:cNvSpPr/>
            <p:nvPr/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</a:extLst>
            </p:cNvPr>
            <p:cNvSpPr/>
            <p:nvPr/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</a:extLst>
            </p:cNvPr>
            <p:cNvSpPr/>
            <p:nvPr/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</a:extLst>
            </p:cNvPr>
            <p:cNvSpPr/>
            <p:nvPr/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</a:extLst>
            </p:cNvPr>
            <p:cNvSpPr/>
            <p:nvPr/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</a:extLst>
            </p:cNvPr>
            <p:cNvSpPr/>
            <p:nvPr/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</a:extLst>
            </p:cNvPr>
            <p:cNvSpPr/>
            <p:nvPr/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</a:extLst>
            </p:cNvPr>
            <p:cNvSpPr/>
            <p:nvPr/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</a:extLst>
            </p:cNvPr>
            <p:cNvSpPr/>
            <p:nvPr/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</a:extLst>
            </p:cNvPr>
            <p:cNvSpPr/>
            <p:nvPr/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</a:extLst>
            </p:cNvPr>
            <p:cNvSpPr/>
            <p:nvPr/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</a:extLst>
            </p:cNvPr>
            <p:cNvSpPr/>
            <p:nvPr/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</a:extLst>
            </p:cNvPr>
            <p:cNvSpPr/>
            <p:nvPr/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C5EC6-E331-4312-AC12-56D55F7D2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D24A4-5FEC-4062-8995-EB21925B3B40}" type="datetime1">
              <a:rPr lang="en-US" smtClean="0"/>
              <a:t>9/2/2021</a:t>
            </a:fld>
            <a:endParaRPr lang="en-US" sz="1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7FC5D-92B2-4B4D-8111-6EDEF2806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A104D-C777-4A6E-8A43-F94028E5E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7434-7036-48DB-A148-6B3D8EE75CDA}" type="slidenum">
              <a:rPr lang="en-US" smtClean="0"/>
              <a:pPr/>
              <a:t>‹N›</a:t>
            </a:fld>
            <a:endParaRPr lang="en-US" sz="100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D3A74F-6169-4D30-A245-B46D738B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77E64-7A05-44DA-81FA-6EF4806BB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1825625"/>
            <a:ext cx="1065911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49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2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evopedia.org/word-embeddi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dbgroup.ing.unimore.it/modenacrime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bgroup.ing.unimore.it/modenacrime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uides.law.fsu.edu/c.php?g=696179&amp;p=502126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D7050A3-B1DE-4865-BAE7-B35015408F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401EF1-C054-4118-87E7-1621168AD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lumMod val="9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A2ADC76-A1B3-4C79-A8EB-8C4F1E72E7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9396" t="4954" r="25400" b="10658"/>
          <a:stretch/>
        </p:blipFill>
        <p:spPr>
          <a:xfrm>
            <a:off x="6336254" y="1611293"/>
            <a:ext cx="5854222" cy="5246707"/>
          </a:xfrm>
          <a:custGeom>
            <a:avLst/>
            <a:gdLst/>
            <a:ahLst/>
            <a:cxnLst/>
            <a:rect l="l" t="t" r="r" b="b"/>
            <a:pathLst>
              <a:path w="5716932" h="5643030">
                <a:moveTo>
                  <a:pt x="3371933" y="0"/>
                </a:moveTo>
                <a:cubicBezTo>
                  <a:pt x="4186675" y="0"/>
                  <a:pt x="4933927" y="288960"/>
                  <a:pt x="5516795" y="769986"/>
                </a:cubicBezTo>
                <a:lnTo>
                  <a:pt x="5716932" y="951882"/>
                </a:lnTo>
                <a:lnTo>
                  <a:pt x="5716932" y="5643030"/>
                </a:lnTo>
                <a:lnTo>
                  <a:pt x="884716" y="5643030"/>
                </a:lnTo>
                <a:lnTo>
                  <a:pt x="769986" y="5516796"/>
                </a:lnTo>
                <a:cubicBezTo>
                  <a:pt x="288960" y="4933927"/>
                  <a:pt x="0" y="4186675"/>
                  <a:pt x="0" y="3371933"/>
                </a:cubicBezTo>
                <a:cubicBezTo>
                  <a:pt x="0" y="1509666"/>
                  <a:pt x="1509666" y="0"/>
                  <a:pt x="3371933" y="0"/>
                </a:cubicBezTo>
                <a:close/>
              </a:path>
            </a:pathLst>
          </a:cu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7117A55B-66CB-41B0-9675-3132648E69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7239" y="1122363"/>
            <a:ext cx="5946290" cy="2387600"/>
          </a:xfrm>
        </p:spPr>
        <p:txBody>
          <a:bodyPr>
            <a:normAutofit/>
          </a:bodyPr>
          <a:lstStyle/>
          <a:p>
            <a:pPr algn="l"/>
            <a:r>
              <a:rPr lang="en-US" sz="3800" dirty="0"/>
              <a:t>Using Word Embeddings for Italian Crime News Categorization</a:t>
            </a:r>
            <a:endParaRPr lang="it-IT" sz="38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F319A27-CEFD-40EE-98D6-8BB7D1D73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7239" y="3602038"/>
            <a:ext cx="5047488" cy="1655762"/>
          </a:xfrm>
        </p:spPr>
        <p:txBody>
          <a:bodyPr>
            <a:normAutofit/>
          </a:bodyPr>
          <a:lstStyle/>
          <a:p>
            <a:pPr algn="l"/>
            <a:r>
              <a:rPr lang="it-IT" sz="2000" dirty="0"/>
              <a:t>Giovanni Bonisoli, </a:t>
            </a:r>
            <a:r>
              <a:rPr lang="it-IT" sz="2000" u="sng" dirty="0"/>
              <a:t>Federica Rollo</a:t>
            </a:r>
            <a:r>
              <a:rPr lang="it-IT" sz="2000" dirty="0"/>
              <a:t>, Laura Po</a:t>
            </a:r>
          </a:p>
          <a:p>
            <a:pPr algn="l"/>
            <a:r>
              <a:rPr lang="en-US" sz="2000" i="1" dirty="0"/>
              <a:t>Enzo Ferrari Engineering Department</a:t>
            </a:r>
          </a:p>
          <a:p>
            <a:pPr algn="l"/>
            <a:r>
              <a:rPr lang="en-US" sz="2000" i="1" dirty="0"/>
              <a:t>University of Modena and Reggio Emilia, Italy</a:t>
            </a:r>
          </a:p>
          <a:p>
            <a:pPr algn="l"/>
            <a:r>
              <a:rPr lang="en-US" sz="2000" i="1" dirty="0"/>
              <a:t>federica.rollo@unimore.it</a:t>
            </a:r>
            <a:endParaRPr lang="it-IT" sz="2000" i="1" dirty="0"/>
          </a:p>
        </p:txBody>
      </p:sp>
      <p:grpSp>
        <p:nvGrpSpPr>
          <p:cNvPr id="14" name="decorative circles">
            <a:extLst>
              <a:ext uri="{FF2B5EF4-FFF2-40B4-BE49-F238E27FC236}">
                <a16:creationId xmlns:a16="http://schemas.microsoft.com/office/drawing/2014/main" id="{499E7689-E646-4066-9AD0-62F46B462A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8627" y="289695"/>
            <a:ext cx="5228154" cy="5966848"/>
            <a:chOff x="6008627" y="289695"/>
            <a:chExt cx="5228154" cy="59668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AFEBC98-1CAB-474C-8458-BEB70D8FBE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543605" y="289695"/>
              <a:ext cx="226735" cy="226735"/>
            </a:xfrm>
            <a:prstGeom prst="ellipse">
              <a:avLst/>
            </a:prstGeom>
            <a:solidFill>
              <a:srgbClr val="9744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C1741FF-E9EA-44E7-90AD-0009B23D9A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03560" y="387281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1A188E-5A43-4269-BD7A-89A6C8F39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08627" y="5790102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D6BB9FB-66A8-4DC7-BE6D-04F08DFF13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70340" y="674287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9D76882-E899-4E4C-8818-FDEA473A7A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08627" y="5407667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Immagine 5">
            <a:extLst>
              <a:ext uri="{FF2B5EF4-FFF2-40B4-BE49-F238E27FC236}">
                <a16:creationId xmlns:a16="http://schemas.microsoft.com/office/drawing/2014/main" id="{5E9FBB55-059E-41AB-BD20-DB94CFC867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42602"/>
            <a:ext cx="12192000" cy="128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42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7F518E-210A-490D-98E7-8DDD91BBF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Supervised</a:t>
            </a:r>
            <a:r>
              <a:rPr lang="it-IT" dirty="0"/>
              <a:t> Text Categorization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013259-4C2D-4FBD-A3DF-3511CC68AD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b="1" dirty="0"/>
              <a:t>65%</a:t>
            </a:r>
            <a:r>
              <a:rPr lang="it-IT" dirty="0"/>
              <a:t>  training set, </a:t>
            </a:r>
            <a:r>
              <a:rPr lang="it-IT" b="1" dirty="0"/>
              <a:t>35%</a:t>
            </a:r>
            <a:r>
              <a:rPr lang="it-IT" dirty="0"/>
              <a:t> test set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3A043348-406C-435F-90F5-60F42D1F010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sz="2200" b="1" dirty="0"/>
              <a:t>15 </a:t>
            </a:r>
            <a:r>
              <a:rPr lang="it-IT" sz="2200" b="1" dirty="0" err="1"/>
              <a:t>supervised</a:t>
            </a:r>
            <a:r>
              <a:rPr lang="it-IT" sz="2200" b="1" dirty="0"/>
              <a:t> </a:t>
            </a:r>
            <a:r>
              <a:rPr lang="it-IT" sz="2200" b="1" dirty="0" err="1"/>
              <a:t>algorithms</a:t>
            </a:r>
            <a:r>
              <a:rPr lang="it-IT" sz="2200" dirty="0"/>
              <a:t>:</a:t>
            </a:r>
          </a:p>
          <a:p>
            <a:pPr lvl="1"/>
            <a:r>
              <a:rPr lang="it-IT" dirty="0"/>
              <a:t>SGD (L2 </a:t>
            </a:r>
            <a:r>
              <a:rPr lang="it-IT" dirty="0" err="1"/>
              <a:t>norm</a:t>
            </a:r>
            <a:r>
              <a:rPr lang="it-IT" dirty="0"/>
              <a:t>, </a:t>
            </a:r>
            <a:r>
              <a:rPr lang="it-IT" dirty="0" err="1"/>
              <a:t>Hinge</a:t>
            </a:r>
            <a:r>
              <a:rPr lang="it-IT" dirty="0"/>
              <a:t> </a:t>
            </a:r>
            <a:r>
              <a:rPr lang="it-IT" dirty="0" err="1"/>
              <a:t>loss</a:t>
            </a:r>
            <a:r>
              <a:rPr lang="it-IT" dirty="0"/>
              <a:t>),</a:t>
            </a:r>
          </a:p>
          <a:p>
            <a:pPr lvl="1"/>
            <a:r>
              <a:rPr lang="it-IT" dirty="0"/>
              <a:t>SGD (L1 </a:t>
            </a:r>
            <a:r>
              <a:rPr lang="it-IT" dirty="0" err="1"/>
              <a:t>norm</a:t>
            </a:r>
            <a:r>
              <a:rPr lang="it-IT" dirty="0"/>
              <a:t>, </a:t>
            </a:r>
            <a:r>
              <a:rPr lang="it-IT" dirty="0" err="1"/>
              <a:t>Perceptron</a:t>
            </a:r>
            <a:r>
              <a:rPr lang="it-IT" dirty="0"/>
              <a:t>),</a:t>
            </a:r>
          </a:p>
          <a:p>
            <a:pPr lvl="1"/>
            <a:r>
              <a:rPr lang="it-IT" dirty="0"/>
              <a:t>SVC (RBF kernel, C=1.0, gamma=‘scale’),</a:t>
            </a:r>
          </a:p>
          <a:p>
            <a:pPr lvl="1"/>
            <a:r>
              <a:rPr lang="it-IT" dirty="0"/>
              <a:t>Linear SVC (C=1.0),</a:t>
            </a:r>
          </a:p>
          <a:p>
            <a:pPr lvl="1"/>
            <a:r>
              <a:rPr lang="it-IT" dirty="0" err="1"/>
              <a:t>GaussianNB</a:t>
            </a:r>
            <a:r>
              <a:rPr lang="it-IT" dirty="0"/>
              <a:t>,</a:t>
            </a:r>
          </a:p>
          <a:p>
            <a:pPr lvl="1"/>
            <a:r>
              <a:rPr lang="it-IT" dirty="0" err="1"/>
              <a:t>BernoulliNB</a:t>
            </a:r>
            <a:r>
              <a:rPr lang="it-IT" dirty="0"/>
              <a:t>,</a:t>
            </a:r>
          </a:p>
          <a:p>
            <a:pPr lvl="1"/>
            <a:r>
              <a:rPr lang="it-IT" dirty="0"/>
              <a:t>K-</a:t>
            </a:r>
            <a:r>
              <a:rPr lang="it-IT" dirty="0" err="1"/>
              <a:t>nearest</a:t>
            </a:r>
            <a:r>
              <a:rPr lang="it-IT" dirty="0"/>
              <a:t>-</a:t>
            </a:r>
            <a:r>
              <a:rPr lang="it-IT" dirty="0" err="1"/>
              <a:t>neighbour</a:t>
            </a:r>
            <a:r>
              <a:rPr lang="it-IT" dirty="0"/>
              <a:t> (k=1),</a:t>
            </a:r>
          </a:p>
          <a:p>
            <a:pPr lvl="1"/>
            <a:r>
              <a:rPr lang="it-IT" dirty="0"/>
              <a:t>K-</a:t>
            </a:r>
            <a:r>
              <a:rPr lang="it-IT" dirty="0" err="1"/>
              <a:t>nearest</a:t>
            </a:r>
            <a:r>
              <a:rPr lang="it-IT" dirty="0"/>
              <a:t>-</a:t>
            </a:r>
            <a:r>
              <a:rPr lang="it-IT" dirty="0" err="1"/>
              <a:t>neighbour</a:t>
            </a:r>
            <a:r>
              <a:rPr lang="it-IT" dirty="0"/>
              <a:t> (k=3),</a:t>
            </a:r>
          </a:p>
          <a:p>
            <a:pPr lvl="1"/>
            <a:r>
              <a:rPr lang="it-IT" dirty="0"/>
              <a:t>K-</a:t>
            </a:r>
            <a:r>
              <a:rPr lang="it-IT" dirty="0" err="1"/>
              <a:t>nearest</a:t>
            </a:r>
            <a:r>
              <a:rPr lang="it-IT" dirty="0"/>
              <a:t>-</a:t>
            </a:r>
            <a:r>
              <a:rPr lang="it-IT" dirty="0" err="1"/>
              <a:t>neighbour</a:t>
            </a:r>
            <a:r>
              <a:rPr lang="it-IT" dirty="0"/>
              <a:t> (k=5),</a:t>
            </a:r>
          </a:p>
          <a:p>
            <a:pPr lvl="1"/>
            <a:r>
              <a:rPr lang="it-IT" dirty="0" err="1"/>
              <a:t>Decision</a:t>
            </a:r>
            <a:r>
              <a:rPr lang="it-IT" dirty="0"/>
              <a:t> </a:t>
            </a:r>
            <a:r>
              <a:rPr lang="it-IT" dirty="0" err="1"/>
              <a:t>Tree</a:t>
            </a:r>
            <a:r>
              <a:rPr lang="it-IT" dirty="0"/>
              <a:t>,</a:t>
            </a:r>
          </a:p>
          <a:p>
            <a:pPr lvl="1"/>
            <a:r>
              <a:rPr lang="it-IT" dirty="0"/>
              <a:t>Random </a:t>
            </a:r>
            <a:r>
              <a:rPr lang="it-IT" dirty="0" err="1"/>
              <a:t>Forest</a:t>
            </a:r>
            <a:r>
              <a:rPr lang="it-IT" dirty="0"/>
              <a:t> </a:t>
            </a:r>
            <a:r>
              <a:rPr lang="it-IT" dirty="0" err="1"/>
              <a:t>Classifier</a:t>
            </a:r>
            <a:r>
              <a:rPr lang="it-IT" dirty="0"/>
              <a:t> (n=100),</a:t>
            </a:r>
          </a:p>
          <a:p>
            <a:pPr lvl="1"/>
            <a:r>
              <a:rPr lang="it-IT" dirty="0" err="1"/>
              <a:t>Adaboost</a:t>
            </a:r>
            <a:r>
              <a:rPr lang="it-IT" dirty="0"/>
              <a:t> (</a:t>
            </a:r>
            <a:r>
              <a:rPr lang="it-IT" dirty="0" err="1"/>
              <a:t>DecisionTree</a:t>
            </a:r>
            <a:r>
              <a:rPr lang="it-IT" dirty="0"/>
              <a:t>),</a:t>
            </a:r>
          </a:p>
          <a:p>
            <a:pPr lvl="1"/>
            <a:r>
              <a:rPr lang="it-IT" dirty="0" err="1"/>
              <a:t>Bagging</a:t>
            </a:r>
            <a:r>
              <a:rPr lang="it-IT" dirty="0"/>
              <a:t> (</a:t>
            </a:r>
            <a:r>
              <a:rPr lang="it-IT" dirty="0" err="1"/>
              <a:t>DecisionTree</a:t>
            </a:r>
            <a:r>
              <a:rPr lang="it-IT" dirty="0"/>
              <a:t>), </a:t>
            </a:r>
          </a:p>
          <a:p>
            <a:pPr lvl="1"/>
            <a:r>
              <a:rPr lang="it-IT" dirty="0" err="1"/>
              <a:t>Bagging</a:t>
            </a:r>
            <a:r>
              <a:rPr lang="it-IT" dirty="0"/>
              <a:t> (KNN n=5), </a:t>
            </a:r>
          </a:p>
          <a:p>
            <a:pPr lvl="1"/>
            <a:r>
              <a:rPr lang="it-IT" dirty="0" err="1"/>
              <a:t>XGBboost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B356212-DEEE-4A31-8A0A-74F68DB47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" y="2232660"/>
            <a:ext cx="4204958" cy="357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69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7F518E-210A-490D-98E7-8DDD91BBF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Supervised</a:t>
            </a:r>
            <a:r>
              <a:rPr lang="it-IT" dirty="0"/>
              <a:t> Text Categorization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013259-4C2D-4FBD-A3DF-3511CC68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7240" y="1825625"/>
            <a:ext cx="9814560" cy="4351338"/>
          </a:xfrm>
        </p:spPr>
        <p:txBody>
          <a:bodyPr/>
          <a:lstStyle/>
          <a:p>
            <a:r>
              <a:rPr lang="it-IT" dirty="0"/>
              <a:t>The best </a:t>
            </a:r>
            <a:r>
              <a:rPr lang="it-IT" dirty="0" err="1"/>
              <a:t>results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obtained by the</a:t>
            </a:r>
            <a:r>
              <a:rPr lang="en-US" dirty="0"/>
              <a:t> algorithm “</a:t>
            </a:r>
            <a:r>
              <a:rPr lang="en-US" b="1" dirty="0"/>
              <a:t>Linear SVC</a:t>
            </a:r>
            <a:r>
              <a:rPr lang="en-US" dirty="0"/>
              <a:t>” with the embeddings of </a:t>
            </a:r>
            <a:r>
              <a:rPr lang="en-US" b="1" dirty="0"/>
              <a:t>M3</a:t>
            </a:r>
            <a:endParaRPr lang="it-IT" b="1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3BC9E2B-C7EC-4C14-8EE4-DB199190F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204" y="2590800"/>
            <a:ext cx="9408596" cy="3305175"/>
          </a:xfrm>
          <a:prstGeom prst="rect">
            <a:avLst/>
          </a:prstGeom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CD835537-3166-4802-8CF4-E89383F5E01C}"/>
              </a:ext>
            </a:extLst>
          </p:cNvPr>
          <p:cNvSpPr/>
          <p:nvPr/>
        </p:nvSpPr>
        <p:spPr>
          <a:xfrm>
            <a:off x="5181601" y="5550045"/>
            <a:ext cx="443346" cy="34593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F7689E46-A69F-4F5E-BA50-AE4DEBF76819}"/>
              </a:ext>
            </a:extLst>
          </p:cNvPr>
          <p:cNvSpPr/>
          <p:nvPr/>
        </p:nvSpPr>
        <p:spPr>
          <a:xfrm>
            <a:off x="6788728" y="5550045"/>
            <a:ext cx="443346" cy="34593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4338EB2C-50D5-4F72-93D2-5BB1DD80B809}"/>
              </a:ext>
            </a:extLst>
          </p:cNvPr>
          <p:cNvSpPr/>
          <p:nvPr/>
        </p:nvSpPr>
        <p:spPr>
          <a:xfrm>
            <a:off x="3657600" y="5550045"/>
            <a:ext cx="443346" cy="34593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CBDD4B99-6F3B-44B8-9FB0-B06F1BB231B6}"/>
              </a:ext>
            </a:extLst>
          </p:cNvPr>
          <p:cNvSpPr/>
          <p:nvPr/>
        </p:nvSpPr>
        <p:spPr>
          <a:xfrm>
            <a:off x="7716981" y="5561013"/>
            <a:ext cx="443346" cy="34593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18960A14-FC22-4A1B-BEFA-E1B8159C2E31}"/>
              </a:ext>
            </a:extLst>
          </p:cNvPr>
          <p:cNvSpPr/>
          <p:nvPr/>
        </p:nvSpPr>
        <p:spPr>
          <a:xfrm>
            <a:off x="8395855" y="5561013"/>
            <a:ext cx="443346" cy="34593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62B7E3F1-D68F-4FD4-B875-48B9A3B17803}"/>
              </a:ext>
            </a:extLst>
          </p:cNvPr>
          <p:cNvSpPr/>
          <p:nvPr/>
        </p:nvSpPr>
        <p:spPr>
          <a:xfrm>
            <a:off x="10002982" y="5550045"/>
            <a:ext cx="443346" cy="34593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38545820-473C-4FAD-8076-7B82D97C901A}"/>
              </a:ext>
            </a:extLst>
          </p:cNvPr>
          <p:cNvSpPr/>
          <p:nvPr/>
        </p:nvSpPr>
        <p:spPr>
          <a:xfrm>
            <a:off x="6109855" y="5550045"/>
            <a:ext cx="443346" cy="34593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61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7F518E-210A-490D-98E7-8DDD91BBF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Supervised</a:t>
            </a:r>
            <a:r>
              <a:rPr lang="it-IT" dirty="0"/>
              <a:t> Text Categorization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013259-4C2D-4FBD-A3DF-3511CC68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7240" y="1825625"/>
            <a:ext cx="9814560" cy="4351338"/>
          </a:xfrm>
        </p:spPr>
        <p:txBody>
          <a:bodyPr/>
          <a:lstStyle/>
          <a:p>
            <a:r>
              <a:rPr lang="it-IT" dirty="0"/>
              <a:t>5,693 news </a:t>
            </a:r>
            <a:r>
              <a:rPr lang="it-IT" dirty="0" err="1"/>
              <a:t>articles</a:t>
            </a:r>
            <a:endParaRPr lang="it-IT" dirty="0"/>
          </a:p>
          <a:p>
            <a:endParaRPr lang="it-IT" sz="1600" b="1" dirty="0"/>
          </a:p>
          <a:p>
            <a:endParaRPr lang="it-IT" sz="1800" b="1" dirty="0"/>
          </a:p>
          <a:p>
            <a:endParaRPr lang="it-IT" sz="1800" b="1" dirty="0"/>
          </a:p>
          <a:p>
            <a:pPr marL="0" indent="0">
              <a:buNone/>
            </a:pPr>
            <a:endParaRPr lang="it-IT" sz="1800" b="1" dirty="0"/>
          </a:p>
          <a:p>
            <a:pPr marL="0" indent="0">
              <a:buNone/>
            </a:pPr>
            <a:endParaRPr lang="it-IT" b="1" dirty="0"/>
          </a:p>
          <a:p>
            <a:endParaRPr lang="it-IT" b="1" dirty="0"/>
          </a:p>
          <a:p>
            <a:r>
              <a:rPr lang="it-IT" dirty="0"/>
              <a:t>High </a:t>
            </a:r>
            <a:r>
              <a:rPr lang="it-IT" dirty="0" err="1"/>
              <a:t>values</a:t>
            </a:r>
            <a:r>
              <a:rPr lang="it-IT" dirty="0"/>
              <a:t> of </a:t>
            </a:r>
            <a:r>
              <a:rPr lang="it-IT" dirty="0" err="1"/>
              <a:t>accuracy</a:t>
            </a:r>
            <a:r>
              <a:rPr lang="it-IT" dirty="0"/>
              <a:t>: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E4E99D9-8B4B-4E37-A94E-7271638A3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723" y="4967840"/>
            <a:ext cx="9095592" cy="150979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E172C0E-8EEB-4519-9DB7-0783F3EC3F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0882" y="1825625"/>
            <a:ext cx="3287275" cy="284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299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7F518E-210A-490D-98E7-8DDD91BBF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Unsupervised</a:t>
            </a:r>
            <a:r>
              <a:rPr lang="it-IT" dirty="0"/>
              <a:t> Text Categorization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013259-4C2D-4FBD-A3DF-3511CC68AD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Grouping news articles in such a way that news articles in the same group (called </a:t>
            </a:r>
            <a:r>
              <a:rPr lang="en-US" b="1" dirty="0"/>
              <a:t>cluster</a:t>
            </a:r>
            <a:r>
              <a:rPr lang="en-US" dirty="0"/>
              <a:t>) are more similar each other than those in the other groups.</a:t>
            </a:r>
          </a:p>
          <a:p>
            <a:endParaRPr lang="en-US" sz="800" dirty="0"/>
          </a:p>
          <a:p>
            <a:r>
              <a:rPr lang="en-US" dirty="0"/>
              <a:t>Synthetic Minority Oversampling Technique (</a:t>
            </a:r>
            <a:r>
              <a:rPr lang="en-US" b="1" dirty="0"/>
              <a:t>SMOTE</a:t>
            </a:r>
            <a:r>
              <a:rPr lang="en-US" dirty="0"/>
              <a:t>)</a:t>
            </a:r>
          </a:p>
          <a:p>
            <a:endParaRPr lang="en-US" sz="800" dirty="0"/>
          </a:p>
          <a:p>
            <a:r>
              <a:rPr lang="en-US" dirty="0"/>
              <a:t>Model </a:t>
            </a:r>
            <a:r>
              <a:rPr lang="en-US" b="1" dirty="0"/>
              <a:t>M3</a:t>
            </a:r>
          </a:p>
          <a:p>
            <a:endParaRPr lang="en-US" sz="800" dirty="0"/>
          </a:p>
          <a:p>
            <a:r>
              <a:rPr lang="it-IT" b="1" dirty="0"/>
              <a:t>4 </a:t>
            </a:r>
            <a:r>
              <a:rPr lang="it-IT" b="1" dirty="0" err="1"/>
              <a:t>unsupervised</a:t>
            </a:r>
            <a:r>
              <a:rPr lang="it-IT" b="1" dirty="0"/>
              <a:t> </a:t>
            </a:r>
            <a:r>
              <a:rPr lang="it-IT" b="1" dirty="0" err="1"/>
              <a:t>algorithms</a:t>
            </a:r>
            <a:r>
              <a:rPr lang="it-IT" dirty="0"/>
              <a:t>:</a:t>
            </a:r>
          </a:p>
          <a:p>
            <a:pPr lvl="1"/>
            <a:r>
              <a:rPr lang="it-IT" sz="2000" dirty="0"/>
              <a:t>K-</a:t>
            </a:r>
            <a:r>
              <a:rPr lang="it-IT" sz="2000" dirty="0" err="1"/>
              <a:t>means</a:t>
            </a:r>
            <a:endParaRPr lang="it-IT" sz="2000" dirty="0"/>
          </a:p>
          <a:p>
            <a:pPr lvl="1"/>
            <a:r>
              <a:rPr lang="it-IT" sz="2000" dirty="0"/>
              <a:t>Mini Batch K-</a:t>
            </a:r>
            <a:r>
              <a:rPr lang="it-IT" sz="2000" dirty="0" err="1"/>
              <a:t>means</a:t>
            </a:r>
            <a:endParaRPr lang="it-IT" sz="2000" dirty="0"/>
          </a:p>
          <a:p>
            <a:pPr lvl="1"/>
            <a:r>
              <a:rPr lang="it-IT" sz="2000" dirty="0" err="1"/>
              <a:t>Agglomerative</a:t>
            </a:r>
            <a:r>
              <a:rPr lang="it-IT" sz="2000" dirty="0"/>
              <a:t> Clustering</a:t>
            </a:r>
          </a:p>
          <a:p>
            <a:pPr lvl="1"/>
            <a:r>
              <a:rPr lang="it-IT" sz="2000" dirty="0" err="1"/>
              <a:t>Spectral</a:t>
            </a:r>
            <a:r>
              <a:rPr lang="it-IT" sz="2000" dirty="0"/>
              <a:t> Clustering</a:t>
            </a:r>
          </a:p>
          <a:p>
            <a:endParaRPr lang="it-IT" sz="800" dirty="0"/>
          </a:p>
          <a:p>
            <a:r>
              <a:rPr lang="it-IT" b="1" dirty="0"/>
              <a:t>13 clusters</a:t>
            </a:r>
          </a:p>
        </p:txBody>
      </p:sp>
    </p:spTree>
    <p:extLst>
      <p:ext uri="{BB962C8B-B14F-4D97-AF65-F5344CB8AC3E}">
        <p14:creationId xmlns:p14="http://schemas.microsoft.com/office/powerpoint/2010/main" val="1320284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7F518E-210A-490D-98E7-8DDD91BBF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Unsupervised</a:t>
            </a:r>
            <a:r>
              <a:rPr lang="it-IT" dirty="0"/>
              <a:t> Text Categorization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013259-4C2D-4FBD-A3DF-3511CC68AD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best result is given by the </a:t>
            </a:r>
            <a:r>
              <a:rPr lang="en-US" b="1" dirty="0"/>
              <a:t>Spectral Clustering</a:t>
            </a:r>
            <a:r>
              <a:rPr lang="en-US" dirty="0"/>
              <a:t> using the news article representations generated with the </a:t>
            </a:r>
            <a:r>
              <a:rPr lang="en-US" b="1" dirty="0"/>
              <a:t>simple mean of the word embeddings without lemmatization</a:t>
            </a:r>
            <a:r>
              <a:rPr lang="en-US" dirty="0"/>
              <a:t>.</a:t>
            </a:r>
          </a:p>
          <a:p>
            <a:r>
              <a:rPr lang="en-US" dirty="0"/>
              <a:t>Accuracy </a:t>
            </a:r>
            <a:r>
              <a:rPr lang="en-US" b="1" dirty="0"/>
              <a:t>0.93</a:t>
            </a:r>
            <a:endParaRPr lang="it-IT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07BBB96-43A0-4378-AF65-7F17C970A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888" y="2911358"/>
            <a:ext cx="9814224" cy="3400542"/>
          </a:xfrm>
          <a:prstGeom prst="rect">
            <a:avLst/>
          </a:prstGeom>
        </p:spPr>
      </p:pic>
      <p:sp>
        <p:nvSpPr>
          <p:cNvPr id="9" name="Ovale 8">
            <a:extLst>
              <a:ext uri="{FF2B5EF4-FFF2-40B4-BE49-F238E27FC236}">
                <a16:creationId xmlns:a16="http://schemas.microsoft.com/office/drawing/2014/main" id="{2E042945-69F4-4F00-B446-1393857249E5}"/>
              </a:ext>
            </a:extLst>
          </p:cNvPr>
          <p:cNvSpPr/>
          <p:nvPr/>
        </p:nvSpPr>
        <p:spPr>
          <a:xfrm>
            <a:off x="6262254" y="5012423"/>
            <a:ext cx="374074" cy="31800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E150D3D5-F14A-4BF2-AE44-512FD8A60323}"/>
              </a:ext>
            </a:extLst>
          </p:cNvPr>
          <p:cNvSpPr/>
          <p:nvPr/>
        </p:nvSpPr>
        <p:spPr>
          <a:xfrm>
            <a:off x="9850581" y="5012423"/>
            <a:ext cx="374074" cy="31800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109CA19F-FBB0-48BE-B02E-6398B6F8A3FF}"/>
              </a:ext>
            </a:extLst>
          </p:cNvPr>
          <p:cNvSpPr/>
          <p:nvPr/>
        </p:nvSpPr>
        <p:spPr>
          <a:xfrm>
            <a:off x="5721926" y="3842291"/>
            <a:ext cx="374074" cy="31800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4EBC4118-71CC-49C9-977D-A908161A1687}"/>
              </a:ext>
            </a:extLst>
          </p:cNvPr>
          <p:cNvSpPr/>
          <p:nvPr/>
        </p:nvSpPr>
        <p:spPr>
          <a:xfrm>
            <a:off x="6262254" y="3842291"/>
            <a:ext cx="374074" cy="31800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D38320AB-5E67-49EE-B87D-316145FA2D10}"/>
              </a:ext>
            </a:extLst>
          </p:cNvPr>
          <p:cNvSpPr/>
          <p:nvPr/>
        </p:nvSpPr>
        <p:spPr>
          <a:xfrm>
            <a:off x="3200401" y="5260830"/>
            <a:ext cx="476679" cy="31800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FCA0831C-6E84-406E-B59A-EFCE05F1790B}"/>
              </a:ext>
            </a:extLst>
          </p:cNvPr>
          <p:cNvSpPr/>
          <p:nvPr/>
        </p:nvSpPr>
        <p:spPr>
          <a:xfrm>
            <a:off x="3821250" y="5260830"/>
            <a:ext cx="374074" cy="31800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67E1D40A-98F3-465B-8311-B3555ABEEA35}"/>
              </a:ext>
            </a:extLst>
          </p:cNvPr>
          <p:cNvSpPr/>
          <p:nvPr/>
        </p:nvSpPr>
        <p:spPr>
          <a:xfrm>
            <a:off x="8065954" y="5489108"/>
            <a:ext cx="476678" cy="318006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38A31528-C8AD-4964-92E1-27C8E0EE3E75}"/>
              </a:ext>
            </a:extLst>
          </p:cNvPr>
          <p:cNvSpPr/>
          <p:nvPr/>
        </p:nvSpPr>
        <p:spPr>
          <a:xfrm>
            <a:off x="8066320" y="5715580"/>
            <a:ext cx="476678" cy="318006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690C72F4-6AF7-406C-BA40-BEC7E37FA6DD}"/>
              </a:ext>
            </a:extLst>
          </p:cNvPr>
          <p:cNvSpPr/>
          <p:nvPr/>
        </p:nvSpPr>
        <p:spPr>
          <a:xfrm>
            <a:off x="6816437" y="4070569"/>
            <a:ext cx="476678" cy="318006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83F011F2-0BA8-4E66-9AC0-BF5EA5B4451F}"/>
              </a:ext>
            </a:extLst>
          </p:cNvPr>
          <p:cNvSpPr/>
          <p:nvPr/>
        </p:nvSpPr>
        <p:spPr>
          <a:xfrm>
            <a:off x="6802582" y="4555237"/>
            <a:ext cx="476678" cy="318006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50B62444-085B-4246-9B82-16A042A6E17A}"/>
              </a:ext>
            </a:extLst>
          </p:cNvPr>
          <p:cNvSpPr/>
          <p:nvPr/>
        </p:nvSpPr>
        <p:spPr>
          <a:xfrm>
            <a:off x="5605467" y="3615820"/>
            <a:ext cx="476678" cy="318006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6AE31F0A-E821-4CC0-8ADC-5ADD703F7558}"/>
              </a:ext>
            </a:extLst>
          </p:cNvPr>
          <p:cNvSpPr/>
          <p:nvPr/>
        </p:nvSpPr>
        <p:spPr>
          <a:xfrm>
            <a:off x="5612395" y="3850706"/>
            <a:ext cx="476678" cy="318006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78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7F518E-210A-490D-98E7-8DDD91BBF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Unsupervised</a:t>
            </a:r>
            <a:r>
              <a:rPr lang="it-IT" dirty="0"/>
              <a:t> Text Categorization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013259-4C2D-4FBD-A3DF-3511CC68A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1825625"/>
            <a:ext cx="5151120" cy="4351338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7 MACRO-CATEGORIES</a:t>
            </a:r>
            <a:r>
              <a:rPr lang="en-US" dirty="0"/>
              <a:t>:</a:t>
            </a:r>
          </a:p>
          <a:p>
            <a:pPr lvl="1"/>
            <a:r>
              <a:rPr lang="it-IT" dirty="0"/>
              <a:t>Kidnapping</a:t>
            </a:r>
          </a:p>
          <a:p>
            <a:pPr lvl="1"/>
            <a:r>
              <a:rPr lang="it-IT" dirty="0"/>
              <a:t>Murder</a:t>
            </a:r>
          </a:p>
          <a:p>
            <a:pPr lvl="1"/>
            <a:r>
              <a:rPr lang="it-IT" dirty="0" err="1"/>
              <a:t>Robbery</a:t>
            </a:r>
            <a:r>
              <a:rPr lang="it-IT" dirty="0"/>
              <a:t>, </a:t>
            </a:r>
            <a:r>
              <a:rPr lang="it-IT" dirty="0" err="1"/>
              <a:t>Theft</a:t>
            </a:r>
            <a:endParaRPr lang="it-IT" dirty="0"/>
          </a:p>
          <a:p>
            <a:pPr lvl="1"/>
            <a:r>
              <a:rPr lang="it-IT" dirty="0" err="1"/>
              <a:t>Mistreatment</a:t>
            </a:r>
            <a:r>
              <a:rPr lang="it-IT" dirty="0"/>
              <a:t>, </a:t>
            </a:r>
            <a:r>
              <a:rPr lang="it-IT" dirty="0" err="1"/>
              <a:t>Aggression</a:t>
            </a:r>
            <a:r>
              <a:rPr lang="it-IT" dirty="0"/>
              <a:t>, </a:t>
            </a:r>
            <a:r>
              <a:rPr lang="it-IT" dirty="0" err="1"/>
              <a:t>Sexual</a:t>
            </a:r>
            <a:r>
              <a:rPr lang="it-IT" dirty="0"/>
              <a:t> </a:t>
            </a:r>
            <a:r>
              <a:rPr lang="it-IT" dirty="0" err="1"/>
              <a:t>Violence</a:t>
            </a:r>
            <a:endParaRPr lang="it-IT" dirty="0"/>
          </a:p>
          <a:p>
            <a:pPr lvl="1"/>
            <a:r>
              <a:rPr lang="it-IT" dirty="0" err="1"/>
              <a:t>Scam</a:t>
            </a:r>
            <a:r>
              <a:rPr lang="it-IT" dirty="0"/>
              <a:t>, </a:t>
            </a:r>
            <a:r>
              <a:rPr lang="it-IT" dirty="0" err="1"/>
              <a:t>Fraud</a:t>
            </a:r>
            <a:r>
              <a:rPr lang="it-IT" dirty="0"/>
              <a:t>, Money </a:t>
            </a:r>
            <a:r>
              <a:rPr lang="it-IT" dirty="0" err="1"/>
              <a:t>Laundering</a:t>
            </a:r>
            <a:endParaRPr lang="it-IT" dirty="0"/>
          </a:p>
          <a:p>
            <a:pPr lvl="1"/>
            <a:r>
              <a:rPr lang="it-IT" dirty="0" err="1"/>
              <a:t>Illegal</a:t>
            </a:r>
            <a:r>
              <a:rPr lang="it-IT" dirty="0"/>
              <a:t> Sale, Drug </a:t>
            </a:r>
            <a:r>
              <a:rPr lang="it-IT" dirty="0" err="1"/>
              <a:t>Dealing</a:t>
            </a:r>
            <a:endParaRPr lang="it-IT" dirty="0"/>
          </a:p>
          <a:p>
            <a:pPr lvl="1"/>
            <a:r>
              <a:rPr lang="it-IT" dirty="0" err="1"/>
              <a:t>Evasion</a:t>
            </a:r>
            <a:endParaRPr lang="it-IT" dirty="0"/>
          </a:p>
          <a:p>
            <a:pPr lvl="1"/>
            <a:endParaRPr lang="it-IT" dirty="0"/>
          </a:p>
          <a:p>
            <a:r>
              <a:rPr lang="en-US" dirty="0"/>
              <a:t>The best result is given by the </a:t>
            </a:r>
            <a:r>
              <a:rPr lang="en-US" b="1" dirty="0"/>
              <a:t>Agglomerative Clustering</a:t>
            </a:r>
            <a:r>
              <a:rPr lang="en-US" dirty="0"/>
              <a:t> using the news article representations generated by the </a:t>
            </a:r>
            <a:r>
              <a:rPr lang="en-US" b="1" dirty="0"/>
              <a:t>simple average with lemmatization</a:t>
            </a:r>
            <a:r>
              <a:rPr lang="en-US" dirty="0"/>
              <a:t>.</a:t>
            </a:r>
          </a:p>
          <a:p>
            <a:r>
              <a:rPr lang="en-US" dirty="0"/>
              <a:t>Accuracy </a:t>
            </a:r>
            <a:r>
              <a:rPr lang="en-US" b="1" dirty="0"/>
              <a:t>0.92</a:t>
            </a:r>
            <a:endParaRPr lang="it-IT" b="1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1086BB7-CAE6-411A-8A67-EAD7099A1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202" y="3047048"/>
            <a:ext cx="6246570" cy="2873692"/>
          </a:xfrm>
          <a:prstGeom prst="rect">
            <a:avLst/>
          </a:prstGeom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7B613555-B868-482D-AC5B-F52F5F3B1A1C}"/>
              </a:ext>
            </a:extLst>
          </p:cNvPr>
          <p:cNvSpPr/>
          <p:nvPr/>
        </p:nvSpPr>
        <p:spPr>
          <a:xfrm>
            <a:off x="8934487" y="1634642"/>
            <a:ext cx="544010" cy="38196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E2EBBDE-727C-4240-9A38-BAC7EF9C41C6}"/>
              </a:ext>
            </a:extLst>
          </p:cNvPr>
          <p:cNvSpPr/>
          <p:nvPr/>
        </p:nvSpPr>
        <p:spPr>
          <a:xfrm>
            <a:off x="9954228" y="1863389"/>
            <a:ext cx="544010" cy="38196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70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792B42-1C50-49EA-9134-CA140ADFB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2C5FAD-8154-46C2-A8A8-112D69BDE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1825624"/>
            <a:ext cx="10659110" cy="4667251"/>
          </a:xfrm>
        </p:spPr>
        <p:txBody>
          <a:bodyPr>
            <a:normAutofit fontScale="92500" lnSpcReduction="20000"/>
          </a:bodyPr>
          <a:lstStyle/>
          <a:p>
            <a:r>
              <a:rPr lang="it-IT" sz="2800" dirty="0" err="1"/>
              <a:t>Supervised</a:t>
            </a:r>
            <a:r>
              <a:rPr lang="it-IT" sz="2800" dirty="0"/>
              <a:t> and </a:t>
            </a:r>
            <a:r>
              <a:rPr lang="it-IT" sz="2800" dirty="0" err="1"/>
              <a:t>unsupervised</a:t>
            </a:r>
            <a:r>
              <a:rPr lang="it-IT" sz="2800" dirty="0"/>
              <a:t> text </a:t>
            </a:r>
            <a:r>
              <a:rPr lang="it-IT" sz="2800" dirty="0" err="1"/>
              <a:t>categorization</a:t>
            </a:r>
            <a:r>
              <a:rPr lang="it-IT" sz="2800" dirty="0"/>
              <a:t> on an </a:t>
            </a:r>
            <a:r>
              <a:rPr lang="it-IT" sz="2800" dirty="0" err="1"/>
              <a:t>Italian</a:t>
            </a:r>
            <a:r>
              <a:rPr lang="it-IT" sz="2800" dirty="0"/>
              <a:t> crime news dataset</a:t>
            </a:r>
          </a:p>
          <a:p>
            <a:endParaRPr lang="it-IT" sz="2800" dirty="0"/>
          </a:p>
          <a:p>
            <a:r>
              <a:rPr lang="it-IT" sz="2800" dirty="0"/>
              <a:t>Word2Vec model</a:t>
            </a:r>
          </a:p>
          <a:p>
            <a:endParaRPr lang="en-US" sz="2800" dirty="0"/>
          </a:p>
          <a:p>
            <a:r>
              <a:rPr lang="en-US" sz="2800" dirty="0"/>
              <a:t>Best results:</a:t>
            </a:r>
          </a:p>
          <a:p>
            <a:pPr lvl="1"/>
            <a:r>
              <a:rPr lang="en-US" sz="2400" dirty="0"/>
              <a:t>Linear SVC (supervised text categorization) – accuracy 0.80-0.85</a:t>
            </a:r>
          </a:p>
          <a:p>
            <a:pPr lvl="1"/>
            <a:r>
              <a:rPr lang="en-US" sz="2400" dirty="0"/>
              <a:t>Spectral and Agglomerative Clustering (unsupervised text categorization) – accuracy 0.93</a:t>
            </a:r>
          </a:p>
          <a:p>
            <a:pPr lvl="1"/>
            <a:endParaRPr lang="en-US" sz="2400" dirty="0"/>
          </a:p>
          <a:p>
            <a:r>
              <a:rPr lang="en-US" sz="2800" dirty="0"/>
              <a:t>Unsolved issues:</a:t>
            </a:r>
          </a:p>
          <a:p>
            <a:pPr lvl="1"/>
            <a:r>
              <a:rPr lang="en-US" sz="2400" dirty="0"/>
              <a:t>Imbalance dataset in supervised text categorization</a:t>
            </a:r>
          </a:p>
          <a:p>
            <a:pPr lvl="1"/>
            <a:r>
              <a:rPr lang="en-US" sz="2400" dirty="0"/>
              <a:t>Inaccurate annotation extracted from the newspapers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10776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olo 24">
            <a:extLst>
              <a:ext uri="{FF2B5EF4-FFF2-40B4-BE49-F238E27FC236}">
                <a16:creationId xmlns:a16="http://schemas.microsoft.com/office/drawing/2014/main" id="{3D785B2A-EAF2-4068-8860-A00ACE890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Crime Analysis project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E99E697-A04F-42BE-84F2-1B3CEBEC2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29" y="1725413"/>
            <a:ext cx="8849962" cy="484203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DC300F8-3C7E-40CA-89B2-D0925B29249E}"/>
              </a:ext>
            </a:extLst>
          </p:cNvPr>
          <p:cNvSpPr txBox="1"/>
          <p:nvPr/>
        </p:nvSpPr>
        <p:spPr>
          <a:xfrm>
            <a:off x="4529503" y="1248850"/>
            <a:ext cx="7429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007B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https://dbgroup.ing.unimore.it/modenacrime</a:t>
            </a:r>
            <a:r>
              <a:rPr lang="it-IT" sz="2800" b="1" dirty="0">
                <a:solidFill>
                  <a:srgbClr val="007B93"/>
                </a:solidFill>
              </a:rPr>
              <a:t> </a:t>
            </a: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39BEC0C0-C8EF-4C5E-9C9D-647CB78EBCC0}"/>
              </a:ext>
            </a:extLst>
          </p:cNvPr>
          <p:cNvGrpSpPr/>
          <p:nvPr/>
        </p:nvGrpSpPr>
        <p:grpSpPr>
          <a:xfrm>
            <a:off x="8556224" y="2304084"/>
            <a:ext cx="3429751" cy="2181177"/>
            <a:chOff x="7111999" y="1657742"/>
            <a:chExt cx="4919022" cy="3071105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A749C92E-07A3-4FEB-8EED-A1156279FA79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2000" y="1849280"/>
              <a:ext cx="4879975" cy="28795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9A30F323-7C5E-41EF-8F89-CEE06B705479}"/>
                </a:ext>
              </a:extLst>
            </p:cNvPr>
            <p:cNvSpPr txBox="1"/>
            <p:nvPr/>
          </p:nvSpPr>
          <p:spPr>
            <a:xfrm>
              <a:off x="7111999" y="1657742"/>
              <a:ext cx="4919022" cy="5077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dirty="0" err="1">
                  <a:solidFill>
                    <a:srgbClr val="420023"/>
                  </a:solidFill>
                </a:rPr>
                <a:t>Year</a:t>
              </a:r>
              <a:r>
                <a:rPr lang="it-IT" sz="1600" b="1" dirty="0">
                  <a:solidFill>
                    <a:srgbClr val="420023"/>
                  </a:solidFill>
                </a:rPr>
                <a:t> 2019, Modena</a:t>
              </a:r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14CDF63F-85F1-46E4-B430-474323F197D2}"/>
              </a:ext>
            </a:extLst>
          </p:cNvPr>
          <p:cNvGrpSpPr/>
          <p:nvPr/>
        </p:nvGrpSpPr>
        <p:grpSpPr>
          <a:xfrm>
            <a:off x="8550625" y="4357941"/>
            <a:ext cx="3558988" cy="2263792"/>
            <a:chOff x="8188244" y="4380878"/>
            <a:chExt cx="3949327" cy="2289674"/>
          </a:xfrm>
        </p:grpSpPr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B166BA7E-B9D9-4373-8200-82314B8962B7}"/>
                </a:ext>
              </a:extLst>
            </p:cNvPr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8244" y="4445113"/>
              <a:ext cx="3949327" cy="22254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B40533F0-2189-4B19-A7AA-9E9CCD998EF1}"/>
                </a:ext>
              </a:extLst>
            </p:cNvPr>
            <p:cNvSpPr txBox="1"/>
            <p:nvPr/>
          </p:nvSpPr>
          <p:spPr>
            <a:xfrm>
              <a:off x="8314576" y="4380878"/>
              <a:ext cx="2228971" cy="4759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dirty="0">
                  <a:solidFill>
                    <a:srgbClr val="420023"/>
                  </a:solidFill>
                </a:rPr>
                <a:t>Crime rates </a:t>
              </a:r>
              <a:r>
                <a:rPr lang="it-IT" sz="1100" dirty="0" err="1">
                  <a:solidFill>
                    <a:srgbClr val="420023"/>
                  </a:solidFill>
                </a:rPr>
                <a:t>January</a:t>
              </a:r>
              <a:r>
                <a:rPr lang="it-IT" sz="1100" dirty="0">
                  <a:solidFill>
                    <a:srgbClr val="420023"/>
                  </a:solidFill>
                </a:rPr>
                <a:t> 2019 (</a:t>
              </a:r>
              <a:r>
                <a:rPr lang="it-IT" sz="1100" dirty="0" err="1">
                  <a:solidFill>
                    <a:srgbClr val="420023"/>
                  </a:solidFill>
                </a:rPr>
                <a:t>total</a:t>
              </a:r>
              <a:r>
                <a:rPr lang="it-IT" sz="1100" dirty="0">
                  <a:solidFill>
                    <a:srgbClr val="420023"/>
                  </a:solidFill>
                </a:rPr>
                <a:t> </a:t>
              </a:r>
              <a:r>
                <a:rPr lang="it-IT" sz="1100" dirty="0" err="1">
                  <a:solidFill>
                    <a:srgbClr val="420023"/>
                  </a:solidFill>
                </a:rPr>
                <a:t>number</a:t>
              </a:r>
              <a:r>
                <a:rPr lang="it-IT" sz="1100" dirty="0">
                  <a:solidFill>
                    <a:srgbClr val="420023"/>
                  </a:solidFill>
                </a:rPr>
                <a:t> of crimes: 135)</a:t>
              </a:r>
            </a:p>
          </p:txBody>
        </p:sp>
      </p:grp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8B765B3-2492-4E21-8176-D7016E227A16}"/>
              </a:ext>
            </a:extLst>
          </p:cNvPr>
          <p:cNvSpPr txBox="1"/>
          <p:nvPr/>
        </p:nvSpPr>
        <p:spPr>
          <a:xfrm>
            <a:off x="5295024" y="4356027"/>
            <a:ext cx="1932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/>
              <a:t>MODENA, ITALY</a:t>
            </a:r>
          </a:p>
        </p:txBody>
      </p:sp>
    </p:spTree>
    <p:extLst>
      <p:ext uri="{BB962C8B-B14F-4D97-AF65-F5344CB8AC3E}">
        <p14:creationId xmlns:p14="http://schemas.microsoft.com/office/powerpoint/2010/main" val="2581870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792B42-1C50-49EA-9134-CA140ADFB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Future Work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2C5FAD-8154-46C2-A8A8-112D69BDE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1825624"/>
            <a:ext cx="10659110" cy="4521387"/>
          </a:xfrm>
        </p:spPr>
        <p:txBody>
          <a:bodyPr>
            <a:normAutofit/>
          </a:bodyPr>
          <a:lstStyle/>
          <a:p>
            <a:r>
              <a:rPr lang="it-IT" sz="2800" dirty="0" err="1"/>
              <a:t>Exploiting</a:t>
            </a:r>
            <a:r>
              <a:rPr lang="it-IT" sz="2800" dirty="0"/>
              <a:t> </a:t>
            </a:r>
            <a:r>
              <a:rPr lang="it-IT" sz="2800" b="1" dirty="0" err="1"/>
              <a:t>active</a:t>
            </a:r>
            <a:r>
              <a:rPr lang="it-IT" sz="2800" b="1" dirty="0"/>
              <a:t> learning</a:t>
            </a:r>
            <a:r>
              <a:rPr lang="it-IT" sz="2800" dirty="0"/>
              <a:t> to </a:t>
            </a:r>
            <a:r>
              <a:rPr lang="it-IT" sz="2800" dirty="0" err="1"/>
              <a:t>improve</a:t>
            </a:r>
            <a:r>
              <a:rPr lang="it-IT" sz="2800" dirty="0"/>
              <a:t> the </a:t>
            </a:r>
            <a:r>
              <a:rPr lang="it-IT" sz="2800" dirty="0" err="1"/>
              <a:t>categorization</a:t>
            </a:r>
            <a:r>
              <a:rPr lang="it-IT" sz="2800" dirty="0"/>
              <a:t> </a:t>
            </a:r>
            <a:r>
              <a:rPr lang="it-IT" sz="2800" dirty="0" err="1"/>
              <a:t>provided</a:t>
            </a:r>
            <a:r>
              <a:rPr lang="it-IT" sz="2800" dirty="0"/>
              <a:t> by the newspapers</a:t>
            </a:r>
          </a:p>
          <a:p>
            <a:r>
              <a:rPr lang="it-IT" sz="2800" dirty="0"/>
              <a:t>Testing </a:t>
            </a:r>
            <a:r>
              <a:rPr lang="it-IT" sz="2800" b="1" dirty="0" err="1"/>
              <a:t>other</a:t>
            </a:r>
            <a:r>
              <a:rPr lang="it-IT" sz="2800" b="1" dirty="0"/>
              <a:t> models</a:t>
            </a:r>
            <a:r>
              <a:rPr lang="it-IT" sz="2800" dirty="0"/>
              <a:t> (e.g. </a:t>
            </a:r>
            <a:r>
              <a:rPr lang="it-IT" sz="2800" dirty="0" err="1"/>
              <a:t>FastText</a:t>
            </a:r>
            <a:r>
              <a:rPr lang="it-IT" sz="2800" dirty="0"/>
              <a:t>, </a:t>
            </a:r>
            <a:r>
              <a:rPr lang="it-IT" sz="2800" dirty="0" err="1"/>
              <a:t>Glove</a:t>
            </a:r>
            <a:r>
              <a:rPr lang="it-IT" sz="2800" dirty="0"/>
              <a:t>) to </a:t>
            </a:r>
            <a:r>
              <a:rPr lang="it-IT" sz="2800" dirty="0" err="1"/>
              <a:t>obtain</a:t>
            </a:r>
            <a:r>
              <a:rPr lang="it-IT" sz="2800" dirty="0"/>
              <a:t> word </a:t>
            </a:r>
            <a:r>
              <a:rPr lang="it-IT" sz="2800" dirty="0" err="1"/>
              <a:t>embeddings</a:t>
            </a:r>
            <a:r>
              <a:rPr lang="it-IT" sz="2800" dirty="0"/>
              <a:t> and </a:t>
            </a:r>
            <a:r>
              <a:rPr lang="it-IT" sz="2800" dirty="0" err="1"/>
              <a:t>comparing</a:t>
            </a:r>
            <a:r>
              <a:rPr lang="it-IT" sz="2800" dirty="0"/>
              <a:t> the </a:t>
            </a:r>
            <a:r>
              <a:rPr lang="it-IT" sz="2800" dirty="0" err="1"/>
              <a:t>results</a:t>
            </a:r>
            <a:endParaRPr lang="it-IT" sz="2800" dirty="0"/>
          </a:p>
          <a:p>
            <a:r>
              <a:rPr lang="it-IT" sz="2800" dirty="0" err="1"/>
              <a:t>Enhancing</a:t>
            </a:r>
            <a:r>
              <a:rPr lang="it-IT" sz="2800" dirty="0"/>
              <a:t> the </a:t>
            </a:r>
            <a:r>
              <a:rPr lang="it-IT" sz="2800" dirty="0" err="1"/>
              <a:t>categorization</a:t>
            </a:r>
            <a:r>
              <a:rPr lang="it-IT" sz="2800" dirty="0"/>
              <a:t> </a:t>
            </a:r>
            <a:r>
              <a:rPr lang="it-IT" sz="2800" dirty="0" err="1"/>
              <a:t>identifying</a:t>
            </a:r>
            <a:r>
              <a:rPr lang="it-IT" sz="2800" dirty="0"/>
              <a:t> </a:t>
            </a:r>
            <a:r>
              <a:rPr lang="it-IT" sz="2800" b="1" dirty="0"/>
              <a:t>more </a:t>
            </a:r>
            <a:r>
              <a:rPr lang="it-IT" sz="2800" b="1" dirty="0" err="1"/>
              <a:t>detailed</a:t>
            </a:r>
            <a:r>
              <a:rPr lang="it-IT" sz="2800" b="1" dirty="0"/>
              <a:t> </a:t>
            </a:r>
            <a:r>
              <a:rPr lang="it-IT" sz="2800" b="1" dirty="0" err="1"/>
              <a:t>categories</a:t>
            </a:r>
            <a:r>
              <a:rPr lang="it-IT" sz="2800" dirty="0"/>
              <a:t> (e.g. </a:t>
            </a:r>
            <a:r>
              <a:rPr lang="it-IT" sz="2800" dirty="0" err="1"/>
              <a:t>apartment</a:t>
            </a:r>
            <a:r>
              <a:rPr lang="it-IT" sz="2800" dirty="0"/>
              <a:t> </a:t>
            </a:r>
            <a:r>
              <a:rPr lang="it-IT" sz="2800" dirty="0" err="1"/>
              <a:t>theft</a:t>
            </a:r>
            <a:r>
              <a:rPr lang="it-IT" sz="2800" dirty="0"/>
              <a:t>, car </a:t>
            </a:r>
            <a:r>
              <a:rPr lang="it-IT" sz="2800" dirty="0" err="1"/>
              <a:t>theft</a:t>
            </a:r>
            <a:r>
              <a:rPr lang="it-IT" sz="2800" dirty="0"/>
              <a:t>)</a:t>
            </a:r>
          </a:p>
          <a:p>
            <a:r>
              <a:rPr lang="it-IT" sz="2800" b="1" dirty="0"/>
              <a:t>5W1H</a:t>
            </a:r>
            <a:r>
              <a:rPr lang="it-IT" sz="2800" dirty="0"/>
              <a:t> </a:t>
            </a:r>
            <a:r>
              <a:rPr lang="it-IT" sz="2800" dirty="0" err="1"/>
              <a:t>extraction</a:t>
            </a:r>
            <a:r>
              <a:rPr lang="it-IT" sz="2800" dirty="0"/>
              <a:t> - </a:t>
            </a:r>
            <a:r>
              <a:rPr lang="it-IT" sz="2800" dirty="0" err="1"/>
              <a:t>exploiting</a:t>
            </a:r>
            <a:r>
              <a:rPr lang="it-IT" sz="2800" dirty="0"/>
              <a:t> the </a:t>
            </a:r>
            <a:r>
              <a:rPr lang="it-IT" sz="2800" dirty="0" err="1"/>
              <a:t>category</a:t>
            </a:r>
            <a:r>
              <a:rPr lang="it-IT" sz="2800" dirty="0"/>
              <a:t> </a:t>
            </a:r>
            <a:r>
              <a:rPr lang="it-IT" sz="2800" dirty="0" err="1"/>
              <a:t>identified</a:t>
            </a:r>
            <a:r>
              <a:rPr lang="it-IT" sz="2800" dirty="0"/>
              <a:t> by </a:t>
            </a:r>
            <a:r>
              <a:rPr lang="it-IT" sz="2800" dirty="0" err="1"/>
              <a:t>our</a:t>
            </a:r>
            <a:r>
              <a:rPr lang="it-IT" sz="2800" dirty="0"/>
              <a:t> </a:t>
            </a:r>
            <a:r>
              <a:rPr lang="it-IT" sz="2800" dirty="0" err="1"/>
              <a:t>algorithms</a:t>
            </a:r>
            <a:r>
              <a:rPr lang="it-IT" sz="2800" dirty="0"/>
              <a:t> to </a:t>
            </a:r>
            <a:r>
              <a:rPr lang="it-IT" sz="2800" dirty="0" err="1"/>
              <a:t>extract</a:t>
            </a:r>
            <a:r>
              <a:rPr lang="it-IT" sz="2800" dirty="0"/>
              <a:t> </a:t>
            </a:r>
            <a:r>
              <a:rPr lang="it-IT" sz="2800" b="1" dirty="0" err="1"/>
              <a:t>category-specific</a:t>
            </a:r>
            <a:r>
              <a:rPr lang="it-IT" sz="2800" b="1" dirty="0"/>
              <a:t> information</a:t>
            </a:r>
            <a:r>
              <a:rPr lang="it-IT" sz="2800" dirty="0"/>
              <a:t> (e.g. </a:t>
            </a:r>
            <a:r>
              <a:rPr lang="it-IT" sz="2800" dirty="0" err="1"/>
              <a:t>which</a:t>
            </a:r>
            <a:r>
              <a:rPr lang="it-IT" sz="2800" dirty="0"/>
              <a:t> </a:t>
            </a:r>
            <a:r>
              <a:rPr lang="it-IT" sz="2800" dirty="0" err="1"/>
              <a:t>is</a:t>
            </a:r>
            <a:r>
              <a:rPr lang="it-IT" sz="2800" dirty="0"/>
              <a:t> the </a:t>
            </a:r>
            <a:r>
              <a:rPr lang="it-IT" sz="2800" dirty="0" err="1"/>
              <a:t>stolen</a:t>
            </a:r>
            <a:r>
              <a:rPr lang="it-IT" sz="2800" dirty="0"/>
              <a:t> </a:t>
            </a:r>
            <a:r>
              <a:rPr lang="it-IT" sz="2800" dirty="0" err="1"/>
              <a:t>object</a:t>
            </a:r>
            <a:r>
              <a:rPr lang="it-IT" sz="2800" dirty="0"/>
              <a:t> in a </a:t>
            </a:r>
            <a:r>
              <a:rPr lang="it-IT" sz="2800" dirty="0" err="1"/>
              <a:t>theft</a:t>
            </a:r>
            <a:r>
              <a:rPr lang="it-IT" sz="2800" dirty="0"/>
              <a:t>, </a:t>
            </a:r>
            <a:r>
              <a:rPr lang="en-US" sz="2800" dirty="0"/>
              <a:t>what weapon was used during a robbery)</a:t>
            </a:r>
          </a:p>
          <a:p>
            <a:r>
              <a:rPr lang="it-IT" sz="2800" dirty="0" err="1"/>
              <a:t>Generating</a:t>
            </a:r>
            <a:r>
              <a:rPr lang="it-IT" sz="2800" dirty="0"/>
              <a:t> a </a:t>
            </a:r>
            <a:r>
              <a:rPr lang="it-IT" sz="2800" b="1" dirty="0"/>
              <a:t>knowledge </a:t>
            </a:r>
            <a:r>
              <a:rPr lang="it-IT" sz="2800" b="1" dirty="0" err="1"/>
              <a:t>graph</a:t>
            </a:r>
            <a:r>
              <a:rPr lang="it-IT" sz="2800" dirty="0"/>
              <a:t> with the </a:t>
            </a:r>
            <a:r>
              <a:rPr lang="it-IT" sz="2800" dirty="0" err="1"/>
              <a:t>extracted</a:t>
            </a:r>
            <a:r>
              <a:rPr lang="it-IT" sz="2800" dirty="0"/>
              <a:t> information</a:t>
            </a:r>
          </a:p>
        </p:txBody>
      </p:sp>
    </p:spTree>
    <p:extLst>
      <p:ext uri="{BB962C8B-B14F-4D97-AF65-F5344CB8AC3E}">
        <p14:creationId xmlns:p14="http://schemas.microsoft.com/office/powerpoint/2010/main" val="2036863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BEDE0E6-51B1-46F7-86BC-8441B5F26E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03717"/>
          </a:xfrm>
        </p:spPr>
        <p:txBody>
          <a:bodyPr>
            <a:normAutofit/>
          </a:bodyPr>
          <a:lstStyle/>
          <a:p>
            <a:pPr algn="l"/>
            <a:r>
              <a:rPr lang="it-IT" dirty="0"/>
              <a:t>Thank </a:t>
            </a:r>
            <a:r>
              <a:rPr lang="it-IT" dirty="0" err="1"/>
              <a:t>you</a:t>
            </a:r>
            <a:endParaRPr lang="it-IT" dirty="0"/>
          </a:p>
        </p:txBody>
      </p:sp>
      <p:sp>
        <p:nvSpPr>
          <p:cNvPr id="5" name="Sottotitolo 4">
            <a:extLst>
              <a:ext uri="{FF2B5EF4-FFF2-40B4-BE49-F238E27FC236}">
                <a16:creationId xmlns:a16="http://schemas.microsoft.com/office/drawing/2014/main" id="{88FBCA75-1B9F-4C3A-9EDD-A0B5EF7FFA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47564"/>
            <a:ext cx="9144000" cy="2438400"/>
          </a:xfrm>
        </p:spPr>
        <p:txBody>
          <a:bodyPr>
            <a:normAutofit/>
          </a:bodyPr>
          <a:lstStyle/>
          <a:p>
            <a:pPr algn="l"/>
            <a:r>
              <a:rPr lang="it-IT" sz="2400" dirty="0"/>
              <a:t>Giovanni Bonisoli, </a:t>
            </a:r>
            <a:r>
              <a:rPr lang="it-IT" sz="2400" u="sng" dirty="0"/>
              <a:t>Federica Rollo</a:t>
            </a:r>
            <a:r>
              <a:rPr lang="it-IT" sz="2400" dirty="0"/>
              <a:t>, Laura Po</a:t>
            </a:r>
          </a:p>
          <a:p>
            <a:pPr algn="l"/>
            <a:r>
              <a:rPr lang="en-US" sz="2400" i="1" dirty="0"/>
              <a:t>Enzo Ferrari Engineering Department</a:t>
            </a:r>
          </a:p>
          <a:p>
            <a:pPr algn="l"/>
            <a:r>
              <a:rPr lang="en-US" sz="2400" i="1" dirty="0"/>
              <a:t>University of Modena and Reggio Emilia, Italy</a:t>
            </a:r>
          </a:p>
          <a:p>
            <a:pPr algn="l"/>
            <a:r>
              <a:rPr lang="en-US" sz="2400" i="1" dirty="0"/>
              <a:t>federica.rollo@unimore.it</a:t>
            </a:r>
            <a:endParaRPr lang="it-IT" sz="2400" i="1" dirty="0"/>
          </a:p>
          <a:p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83E58E1-44CA-41DB-860A-2763344AD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1249" y="120966"/>
            <a:ext cx="5127005" cy="280511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0A8BD949-F115-4AFB-BADC-D8B530728B8A}"/>
              </a:ext>
            </a:extLst>
          </p:cNvPr>
          <p:cNvSpPr txBox="1"/>
          <p:nvPr/>
        </p:nvSpPr>
        <p:spPr>
          <a:xfrm>
            <a:off x="4596551" y="2939864"/>
            <a:ext cx="7962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007B9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https://dbgroup.ing.unimore.it/modenacrime</a:t>
            </a:r>
            <a:r>
              <a:rPr lang="it-IT" sz="2800" b="1" dirty="0">
                <a:solidFill>
                  <a:srgbClr val="007B93"/>
                </a:solidFill>
              </a:rPr>
              <a:t>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DF55FFD-E782-44F3-8ADA-1112E151B29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6450" y="575296"/>
            <a:ext cx="1639824" cy="88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0F776B7E-1578-48CE-A497-1FE164276EC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4033" y="1464321"/>
            <a:ext cx="1515035" cy="794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73B34AD4-DECB-4D37-B852-54682D6B46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050" y="3473147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93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e 19">
            <a:extLst>
              <a:ext uri="{FF2B5EF4-FFF2-40B4-BE49-F238E27FC236}">
                <a16:creationId xmlns:a16="http://schemas.microsoft.com/office/drawing/2014/main" id="{AE24AB2C-5086-4F7A-B25A-30E394E51662}"/>
              </a:ext>
            </a:extLst>
          </p:cNvPr>
          <p:cNvSpPr/>
          <p:nvPr/>
        </p:nvSpPr>
        <p:spPr>
          <a:xfrm>
            <a:off x="7265922" y="5271867"/>
            <a:ext cx="1264024" cy="486892"/>
          </a:xfrm>
          <a:prstGeom prst="ellipse">
            <a:avLst/>
          </a:prstGeom>
          <a:solidFill>
            <a:srgbClr val="97446E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D8BC97A7-802A-4780-91EB-4DC325B7A936}"/>
              </a:ext>
            </a:extLst>
          </p:cNvPr>
          <p:cNvSpPr/>
          <p:nvPr/>
        </p:nvSpPr>
        <p:spPr>
          <a:xfrm>
            <a:off x="7688413" y="4564961"/>
            <a:ext cx="1365730" cy="486892"/>
          </a:xfrm>
          <a:prstGeom prst="ellipse">
            <a:avLst/>
          </a:prstGeom>
          <a:solidFill>
            <a:srgbClr val="97446E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03BFEEF4-6A70-45F8-9D61-ADA72500B093}"/>
              </a:ext>
            </a:extLst>
          </p:cNvPr>
          <p:cNvSpPr/>
          <p:nvPr/>
        </p:nvSpPr>
        <p:spPr>
          <a:xfrm>
            <a:off x="7097627" y="3858056"/>
            <a:ext cx="1264024" cy="486892"/>
          </a:xfrm>
          <a:prstGeom prst="ellipse">
            <a:avLst/>
          </a:prstGeom>
          <a:solidFill>
            <a:srgbClr val="97446E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F3644835-15CD-4EB6-902F-49C97FE9F4B4}"/>
              </a:ext>
            </a:extLst>
          </p:cNvPr>
          <p:cNvSpPr/>
          <p:nvPr/>
        </p:nvSpPr>
        <p:spPr>
          <a:xfrm>
            <a:off x="7688413" y="3073685"/>
            <a:ext cx="1927838" cy="486892"/>
          </a:xfrm>
          <a:prstGeom prst="ellipse">
            <a:avLst/>
          </a:prstGeom>
          <a:solidFill>
            <a:srgbClr val="97446E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3E246DC1-A031-4324-A17D-4EFAEB5DA1B3}"/>
              </a:ext>
            </a:extLst>
          </p:cNvPr>
          <p:cNvSpPr/>
          <p:nvPr/>
        </p:nvSpPr>
        <p:spPr>
          <a:xfrm>
            <a:off x="7097627" y="2381250"/>
            <a:ext cx="1264024" cy="486892"/>
          </a:xfrm>
          <a:prstGeom prst="ellipse">
            <a:avLst/>
          </a:prstGeom>
          <a:solidFill>
            <a:srgbClr val="97446E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B4D91DA-D48D-4180-90D8-9BF18A65D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Crime </a:t>
            </a:r>
            <a:r>
              <a:rPr lang="it-IT" dirty="0" err="1"/>
              <a:t>categorization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D8EA09E-1973-481C-A15A-DB279A7EB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Understanding the crime category a text is related to and associate the text to the appropriate category</a:t>
            </a:r>
            <a:endParaRPr lang="it-IT" dirty="0"/>
          </a:p>
        </p:txBody>
      </p:sp>
      <p:pic>
        <p:nvPicPr>
          <p:cNvPr id="5" name="Immagine 4" descr="Immagine che contiene testo, quotidiano, screenshot&#10;&#10;Descrizione generata automaticamente">
            <a:extLst>
              <a:ext uri="{FF2B5EF4-FFF2-40B4-BE49-F238E27FC236}">
                <a16:creationId xmlns:a16="http://schemas.microsoft.com/office/drawing/2014/main" id="{73F2D3B1-D04D-4157-A1C3-80BE5107AF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20765" y="2416476"/>
            <a:ext cx="5016176" cy="3933764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D5DDCF60-FA01-434D-AFD0-7E28F464BCEB}"/>
              </a:ext>
            </a:extLst>
          </p:cNvPr>
          <p:cNvCxnSpPr/>
          <p:nvPr/>
        </p:nvCxnSpPr>
        <p:spPr>
          <a:xfrm flipV="1">
            <a:off x="6287653" y="2631647"/>
            <a:ext cx="762000" cy="2952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1853370F-325A-4875-9F2A-4E366347B312}"/>
              </a:ext>
            </a:extLst>
          </p:cNvPr>
          <p:cNvCxnSpPr/>
          <p:nvPr/>
        </p:nvCxnSpPr>
        <p:spPr>
          <a:xfrm flipV="1">
            <a:off x="6283839" y="4101502"/>
            <a:ext cx="762000" cy="2952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959701C0-0AB8-43DD-A965-D29C614D3A5D}"/>
              </a:ext>
            </a:extLst>
          </p:cNvPr>
          <p:cNvCxnSpPr/>
          <p:nvPr/>
        </p:nvCxnSpPr>
        <p:spPr>
          <a:xfrm flipV="1">
            <a:off x="6376391" y="5531179"/>
            <a:ext cx="762000" cy="2952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22664D9-7E6D-4AB6-A4C9-E71EC5BA1831}"/>
              </a:ext>
            </a:extLst>
          </p:cNvPr>
          <p:cNvSpPr txBox="1"/>
          <p:nvPr/>
        </p:nvSpPr>
        <p:spPr>
          <a:xfrm>
            <a:off x="7097627" y="2440030"/>
            <a:ext cx="126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420023"/>
                </a:solidFill>
              </a:rPr>
              <a:t>THEFT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AFAC43D-6EC0-4601-BBB7-33BD4F6C6CC6}"/>
              </a:ext>
            </a:extLst>
          </p:cNvPr>
          <p:cNvSpPr txBox="1"/>
          <p:nvPr/>
        </p:nvSpPr>
        <p:spPr>
          <a:xfrm>
            <a:off x="7252777" y="3922420"/>
            <a:ext cx="939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420023"/>
                </a:solidFill>
              </a:rPr>
              <a:t>ATTACK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825EA65-97B7-4F07-98E4-A35FE47F9D4C}"/>
              </a:ext>
            </a:extLst>
          </p:cNvPr>
          <p:cNvSpPr txBox="1"/>
          <p:nvPr/>
        </p:nvSpPr>
        <p:spPr>
          <a:xfrm>
            <a:off x="7264802" y="5338937"/>
            <a:ext cx="126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420023"/>
                </a:solidFill>
              </a:rPr>
              <a:t>FRAUD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442025E-3920-4DA3-89BE-1877EA94802B}"/>
              </a:ext>
            </a:extLst>
          </p:cNvPr>
          <p:cNvSpPr txBox="1"/>
          <p:nvPr/>
        </p:nvSpPr>
        <p:spPr>
          <a:xfrm>
            <a:off x="7692203" y="4623741"/>
            <a:ext cx="1396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420023"/>
                </a:solidFill>
              </a:rPr>
              <a:t>ROBBERY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7B69DCE-0325-4586-BCFE-24DCDB95C442}"/>
              </a:ext>
            </a:extLst>
          </p:cNvPr>
          <p:cNvSpPr txBox="1"/>
          <p:nvPr/>
        </p:nvSpPr>
        <p:spPr>
          <a:xfrm>
            <a:off x="7722726" y="3132857"/>
            <a:ext cx="1927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420023"/>
                </a:solidFill>
              </a:rPr>
              <a:t>AGGRESSION</a:t>
            </a:r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C3C21AF0-8A5F-4B54-ABA3-5B0E450101E9}"/>
              </a:ext>
            </a:extLst>
          </p:cNvPr>
          <p:cNvCxnSpPr/>
          <p:nvPr/>
        </p:nvCxnSpPr>
        <p:spPr>
          <a:xfrm flipV="1">
            <a:off x="6675238" y="3283327"/>
            <a:ext cx="762000" cy="2952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5846F796-3683-4789-AF6E-7A5361FB70C9}"/>
              </a:ext>
            </a:extLst>
          </p:cNvPr>
          <p:cNvCxnSpPr/>
          <p:nvPr/>
        </p:nvCxnSpPr>
        <p:spPr>
          <a:xfrm flipV="1">
            <a:off x="6668653" y="4811962"/>
            <a:ext cx="762000" cy="2952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e 24">
            <a:extLst>
              <a:ext uri="{FF2B5EF4-FFF2-40B4-BE49-F238E27FC236}">
                <a16:creationId xmlns:a16="http://schemas.microsoft.com/office/drawing/2014/main" id="{8F5F7792-B49F-483D-B93E-5F4488AC75B0}"/>
              </a:ext>
            </a:extLst>
          </p:cNvPr>
          <p:cNvSpPr/>
          <p:nvPr/>
        </p:nvSpPr>
        <p:spPr>
          <a:xfrm>
            <a:off x="8844314" y="2484022"/>
            <a:ext cx="1927838" cy="486892"/>
          </a:xfrm>
          <a:prstGeom prst="ellipse">
            <a:avLst/>
          </a:prstGeom>
          <a:solidFill>
            <a:srgbClr val="97446E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05F6F3D1-4226-40B2-8B1F-85E4CB944AED}"/>
              </a:ext>
            </a:extLst>
          </p:cNvPr>
          <p:cNvSpPr txBox="1"/>
          <p:nvPr/>
        </p:nvSpPr>
        <p:spPr>
          <a:xfrm>
            <a:off x="8878627" y="2543194"/>
            <a:ext cx="1927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420023"/>
                </a:solidFill>
              </a:rPr>
              <a:t>DRUG DEALING</a:t>
            </a:r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8FAC1CE3-507D-4249-B566-E579BF944F3F}"/>
              </a:ext>
            </a:extLst>
          </p:cNvPr>
          <p:cNvSpPr/>
          <p:nvPr/>
        </p:nvSpPr>
        <p:spPr>
          <a:xfrm>
            <a:off x="9019830" y="3900457"/>
            <a:ext cx="1927838" cy="486892"/>
          </a:xfrm>
          <a:prstGeom prst="ellipse">
            <a:avLst/>
          </a:prstGeom>
          <a:solidFill>
            <a:srgbClr val="97446E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5D622C92-4DAF-465A-9F4B-2E3688F8E069}"/>
              </a:ext>
            </a:extLst>
          </p:cNvPr>
          <p:cNvSpPr txBox="1"/>
          <p:nvPr/>
        </p:nvSpPr>
        <p:spPr>
          <a:xfrm>
            <a:off x="9054143" y="3959629"/>
            <a:ext cx="1927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420023"/>
                </a:solidFill>
              </a:rPr>
              <a:t>MURDER</a:t>
            </a:r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3B374A74-CBCF-461F-842B-CF1421F140A6}"/>
              </a:ext>
            </a:extLst>
          </p:cNvPr>
          <p:cNvSpPr/>
          <p:nvPr/>
        </p:nvSpPr>
        <p:spPr>
          <a:xfrm>
            <a:off x="9229858" y="5028029"/>
            <a:ext cx="1927838" cy="486892"/>
          </a:xfrm>
          <a:prstGeom prst="ellipse">
            <a:avLst/>
          </a:prstGeom>
          <a:solidFill>
            <a:srgbClr val="97446E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D7AEAE98-1072-4049-817A-C8FB5C647564}"/>
              </a:ext>
            </a:extLst>
          </p:cNvPr>
          <p:cNvSpPr txBox="1"/>
          <p:nvPr/>
        </p:nvSpPr>
        <p:spPr>
          <a:xfrm>
            <a:off x="9264171" y="5087201"/>
            <a:ext cx="1927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420023"/>
                </a:solidFill>
              </a:rPr>
              <a:t>KIDNAPPING</a:t>
            </a:r>
          </a:p>
        </p:txBody>
      </p:sp>
    </p:spTree>
    <p:extLst>
      <p:ext uri="{BB962C8B-B14F-4D97-AF65-F5344CB8AC3E}">
        <p14:creationId xmlns:p14="http://schemas.microsoft.com/office/powerpoint/2010/main" val="2039490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1F04F5-84C8-491E-8EB2-2E47B8C36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Motivation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2A076D0-8DDE-49F0-8B25-99E223432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1825624"/>
            <a:ext cx="10659110" cy="4468495"/>
          </a:xfrm>
        </p:spPr>
        <p:txBody>
          <a:bodyPr>
            <a:normAutofit/>
          </a:bodyPr>
          <a:lstStyle/>
          <a:p>
            <a:r>
              <a:rPr lang="en-GB" sz="2400" dirty="0"/>
              <a:t>The main goal of crime categorization is to enable classification of crime events for statistical purposes.</a:t>
            </a:r>
            <a:br>
              <a:rPr lang="en-GB" sz="2400" dirty="0"/>
            </a:br>
            <a:r>
              <a:rPr lang="en-GB" sz="2400" dirty="0"/>
              <a:t>This is the first step to perform </a:t>
            </a: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Crime Analysis</a:t>
            </a:r>
            <a:r>
              <a:rPr lang="en-GB" sz="2400" dirty="0"/>
              <a:t>, i.e. systematic analysis for identifying and </a:t>
            </a:r>
            <a:r>
              <a:rPr lang="en-GB" sz="2400" dirty="0" err="1"/>
              <a:t>analyzing</a:t>
            </a:r>
            <a:r>
              <a:rPr lang="en-GB" sz="2400" dirty="0"/>
              <a:t> patterns and trends in crime.</a:t>
            </a:r>
          </a:p>
          <a:p>
            <a:endParaRPr lang="it-IT" sz="2400" dirty="0"/>
          </a:p>
          <a:p>
            <a:r>
              <a:rPr lang="it-IT" sz="2400" dirty="0"/>
              <a:t>Crime Analysis </a:t>
            </a:r>
            <a:r>
              <a:rPr lang="it-IT" sz="2400" dirty="0" err="1"/>
              <a:t>allows</a:t>
            </a:r>
            <a:r>
              <a:rPr lang="it-IT" sz="2400" dirty="0"/>
              <a:t>:</a:t>
            </a:r>
          </a:p>
          <a:p>
            <a:pPr lvl="1"/>
            <a:r>
              <a:rPr lang="en-GB" sz="2400" dirty="0"/>
              <a:t>to detect critical areas</a:t>
            </a:r>
          </a:p>
          <a:p>
            <a:pPr lvl="1"/>
            <a:r>
              <a:rPr lang="it-IT" sz="2400" dirty="0"/>
              <a:t>to </a:t>
            </a:r>
            <a:r>
              <a:rPr lang="it-IT" sz="2400" dirty="0" err="1"/>
              <a:t>identify</a:t>
            </a:r>
            <a:r>
              <a:rPr lang="it-IT" sz="2400" dirty="0"/>
              <a:t> the </a:t>
            </a:r>
            <a:r>
              <a:rPr lang="it-IT" sz="2400" dirty="0" err="1"/>
              <a:t>typ</a:t>
            </a:r>
            <a:r>
              <a:rPr lang="en-GB" sz="2400" dirty="0" err="1"/>
              <a:t>es</a:t>
            </a:r>
            <a:r>
              <a:rPr lang="en-GB" sz="2400" dirty="0"/>
              <a:t> of crime being committed</a:t>
            </a:r>
          </a:p>
          <a:p>
            <a:pPr lvl="1"/>
            <a:r>
              <a:rPr lang="en-GB" sz="2400" dirty="0"/>
              <a:t>to understand crime patterns and victimization</a:t>
            </a:r>
          </a:p>
          <a:p>
            <a:pPr lvl="1"/>
            <a:r>
              <a:rPr lang="en-GB" sz="2400" dirty="0"/>
              <a:t>to effectively guide police action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162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1F04F5-84C8-491E-8EB2-2E47B8C36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Workflow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2A076D0-8DDE-49F0-8B25-99E223432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1825624"/>
            <a:ext cx="10659110" cy="466725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dirty="0"/>
              <a:t>Background:</a:t>
            </a:r>
          </a:p>
          <a:p>
            <a:r>
              <a:rPr lang="en-US" sz="2600" dirty="0"/>
              <a:t>No up-to-date crime datasets available as open data</a:t>
            </a:r>
          </a:p>
          <a:p>
            <a:r>
              <a:rPr lang="en-US" sz="2600" dirty="0"/>
              <a:t>In Italy, the National Institute of Statistics (ISTAT) publishes only reports with the aggregated number of crimes for each province in one year</a:t>
            </a:r>
            <a:endParaRPr lang="it-IT" sz="2600" dirty="0"/>
          </a:p>
          <a:p>
            <a:pPr marL="0" indent="0">
              <a:buNone/>
            </a:pPr>
            <a:r>
              <a:rPr lang="it-IT" sz="2600" dirty="0"/>
              <a:t>Alternative sources:</a:t>
            </a:r>
          </a:p>
          <a:p>
            <a:r>
              <a:rPr lang="it-IT" sz="2600" b="1" dirty="0"/>
              <a:t>Newspapers</a:t>
            </a:r>
          </a:p>
          <a:p>
            <a:pPr marL="0" indent="0">
              <a:buNone/>
            </a:pPr>
            <a:r>
              <a:rPr lang="en-US" sz="2600" dirty="0"/>
              <a:t>Issues to face:</a:t>
            </a:r>
          </a:p>
          <a:p>
            <a:r>
              <a:rPr lang="en-US" sz="2600" dirty="0"/>
              <a:t>Information is in </a:t>
            </a:r>
            <a:r>
              <a:rPr lang="en-US" sz="2600" b="1" dirty="0"/>
              <a:t>natural language</a:t>
            </a:r>
            <a:r>
              <a:rPr lang="en-US" sz="2600" dirty="0"/>
              <a:t>, crime category is not always specified by the newspaper</a:t>
            </a:r>
          </a:p>
          <a:p>
            <a:pPr marL="0" indent="0">
              <a:buNone/>
            </a:pPr>
            <a:r>
              <a:rPr lang="it-IT" sz="2600" dirty="0"/>
              <a:t>Goals:</a:t>
            </a:r>
          </a:p>
          <a:p>
            <a:r>
              <a:rPr lang="it-IT" sz="2600" dirty="0" err="1"/>
              <a:t>Generating</a:t>
            </a:r>
            <a:r>
              <a:rPr lang="it-IT" sz="2600" dirty="0"/>
              <a:t> </a:t>
            </a:r>
            <a:r>
              <a:rPr lang="it-IT" sz="2600" b="1" dirty="0"/>
              <a:t>semi real-time </a:t>
            </a:r>
            <a:r>
              <a:rPr lang="it-IT" sz="2600" b="1" dirty="0" err="1"/>
              <a:t>statistics</a:t>
            </a:r>
            <a:r>
              <a:rPr lang="it-IT" sz="2600" dirty="0"/>
              <a:t> for </a:t>
            </a:r>
            <a:r>
              <a:rPr lang="it-IT" sz="2600" b="1" dirty="0"/>
              <a:t>crime </a:t>
            </a:r>
            <a:r>
              <a:rPr lang="it-IT" sz="2600" b="1" dirty="0" err="1"/>
              <a:t>analysis</a:t>
            </a:r>
            <a:endParaRPr lang="it-IT" sz="2600" b="1" dirty="0"/>
          </a:p>
          <a:p>
            <a:r>
              <a:rPr lang="it-IT" sz="2600" dirty="0" err="1"/>
              <a:t>Performing</a:t>
            </a:r>
            <a:r>
              <a:rPr lang="it-IT" sz="2600" dirty="0"/>
              <a:t> </a:t>
            </a:r>
            <a:r>
              <a:rPr lang="it-IT" sz="2600" b="1" dirty="0"/>
              <a:t>crime-</a:t>
            </a:r>
            <a:r>
              <a:rPr lang="it-IT" sz="2600" b="1" dirty="0" err="1"/>
              <a:t>specific</a:t>
            </a:r>
            <a:r>
              <a:rPr lang="it-IT" sz="2600" b="1" dirty="0"/>
              <a:t> </a:t>
            </a:r>
            <a:r>
              <a:rPr lang="it-IT" sz="2600" b="1" dirty="0" err="1"/>
              <a:t>analysis</a:t>
            </a:r>
            <a:r>
              <a:rPr lang="it-IT" sz="2600" dirty="0"/>
              <a:t> of the news </a:t>
            </a:r>
            <a:r>
              <a:rPr lang="it-IT" sz="2600" dirty="0" err="1"/>
              <a:t>articles</a:t>
            </a:r>
            <a:r>
              <a:rPr lang="it-IT" sz="2600" dirty="0"/>
              <a:t> (e.g., </a:t>
            </a:r>
            <a:r>
              <a:rPr lang="it-IT" sz="2600" dirty="0" err="1"/>
              <a:t>extracting</a:t>
            </a:r>
            <a:r>
              <a:rPr lang="it-IT" sz="2600" dirty="0"/>
              <a:t> the </a:t>
            </a:r>
            <a:r>
              <a:rPr lang="it-IT" sz="2600" dirty="0" err="1"/>
              <a:t>stolen</a:t>
            </a:r>
            <a:r>
              <a:rPr lang="it-IT" sz="2600" dirty="0"/>
              <a:t> </a:t>
            </a:r>
            <a:r>
              <a:rPr lang="it-IT" sz="2600" dirty="0" err="1"/>
              <a:t>object</a:t>
            </a:r>
            <a:r>
              <a:rPr lang="it-IT" sz="2600" dirty="0"/>
              <a:t> in a </a:t>
            </a:r>
            <a:r>
              <a:rPr lang="it-IT" sz="2600" dirty="0" err="1"/>
              <a:t>theft</a:t>
            </a:r>
            <a:r>
              <a:rPr lang="it-IT" sz="2600" dirty="0"/>
              <a:t>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217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74C23F-A1A3-4217-B825-BEE9C49F1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Italian</a:t>
            </a:r>
            <a:r>
              <a:rPr lang="it-IT" dirty="0"/>
              <a:t> crime news dataset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ACDB1D-8DB2-4B6C-944E-E0F572203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1825625"/>
            <a:ext cx="10659110" cy="4667250"/>
          </a:xfrm>
        </p:spPr>
        <p:txBody>
          <a:bodyPr>
            <a:normAutofit/>
          </a:bodyPr>
          <a:lstStyle/>
          <a:p>
            <a:r>
              <a:rPr lang="it-IT" sz="2400" b="1" dirty="0"/>
              <a:t>15,361 news </a:t>
            </a:r>
            <a:r>
              <a:rPr lang="it-IT" sz="2400" b="1" dirty="0" err="1"/>
              <a:t>articles</a:t>
            </a:r>
            <a:r>
              <a:rPr lang="it-IT" sz="2400" dirty="0"/>
              <a:t> from </a:t>
            </a:r>
            <a:r>
              <a:rPr lang="it-IT" sz="2400" b="1" dirty="0"/>
              <a:t>2 </a:t>
            </a:r>
            <a:r>
              <a:rPr lang="it-IT" sz="2400" b="1" dirty="0" err="1"/>
              <a:t>Italian</a:t>
            </a:r>
            <a:r>
              <a:rPr lang="it-IT" sz="2400" b="1" dirty="0"/>
              <a:t> newspapers</a:t>
            </a:r>
          </a:p>
          <a:p>
            <a:r>
              <a:rPr lang="en-US" sz="2400" dirty="0"/>
              <a:t>from 2011 to now (approximately 9 years)</a:t>
            </a:r>
            <a:endParaRPr lang="it-IT" sz="2400" dirty="0"/>
          </a:p>
          <a:p>
            <a:r>
              <a:rPr lang="it-IT" sz="2400" b="1" dirty="0"/>
              <a:t>13 crime </a:t>
            </a:r>
            <a:r>
              <a:rPr lang="it-IT" sz="2400" b="1" dirty="0" err="1"/>
              <a:t>categories</a:t>
            </a:r>
            <a:r>
              <a:rPr lang="it-IT" sz="2400" dirty="0"/>
              <a:t>: </a:t>
            </a:r>
            <a:r>
              <a:rPr lang="it-IT" sz="2400" dirty="0" err="1"/>
              <a:t>theft</a:t>
            </a:r>
            <a:r>
              <a:rPr lang="it-IT" sz="2400" dirty="0"/>
              <a:t>, </a:t>
            </a:r>
            <a:r>
              <a:rPr lang="it-IT" sz="2400" dirty="0" err="1"/>
              <a:t>robbery</a:t>
            </a:r>
            <a:r>
              <a:rPr lang="it-IT" sz="2400" dirty="0"/>
              <a:t>, murder, </a:t>
            </a:r>
            <a:r>
              <a:rPr lang="it-IT" sz="2400" dirty="0" err="1"/>
              <a:t>sexual</a:t>
            </a:r>
            <a:r>
              <a:rPr lang="it-IT" sz="2400" dirty="0"/>
              <a:t> </a:t>
            </a:r>
            <a:r>
              <a:rPr lang="it-IT" sz="2400" dirty="0" err="1"/>
              <a:t>violence</a:t>
            </a:r>
            <a:r>
              <a:rPr lang="it-IT" sz="2400" dirty="0"/>
              <a:t>, </a:t>
            </a:r>
            <a:r>
              <a:rPr lang="it-IT" sz="2400" dirty="0" err="1"/>
              <a:t>mistreatment</a:t>
            </a:r>
            <a:r>
              <a:rPr lang="it-IT" sz="2400" dirty="0"/>
              <a:t>, </a:t>
            </a:r>
            <a:r>
              <a:rPr lang="it-IT" sz="2400" dirty="0" err="1"/>
              <a:t>aggression</a:t>
            </a:r>
            <a:r>
              <a:rPr lang="it-IT" sz="2400" dirty="0"/>
              <a:t>, </a:t>
            </a:r>
            <a:r>
              <a:rPr lang="it-IT" sz="2400" dirty="0" err="1"/>
              <a:t>illegal</a:t>
            </a:r>
            <a:r>
              <a:rPr lang="it-IT" sz="2400" dirty="0"/>
              <a:t> sale, </a:t>
            </a:r>
            <a:r>
              <a:rPr lang="it-IT" sz="2400" dirty="0" err="1"/>
              <a:t>drug</a:t>
            </a:r>
            <a:r>
              <a:rPr lang="it-IT" sz="2400" dirty="0"/>
              <a:t> </a:t>
            </a:r>
            <a:r>
              <a:rPr lang="it-IT" sz="2400" dirty="0" err="1"/>
              <a:t>dealing</a:t>
            </a:r>
            <a:r>
              <a:rPr lang="it-IT" sz="2400" dirty="0"/>
              <a:t>, </a:t>
            </a:r>
            <a:r>
              <a:rPr lang="it-IT" sz="2400" dirty="0" err="1"/>
              <a:t>scam</a:t>
            </a:r>
            <a:r>
              <a:rPr lang="it-IT" sz="2400" dirty="0"/>
              <a:t>, </a:t>
            </a:r>
            <a:r>
              <a:rPr lang="it-IT" sz="2400" dirty="0" err="1"/>
              <a:t>fraud</a:t>
            </a:r>
            <a:r>
              <a:rPr lang="it-IT" sz="2400" dirty="0"/>
              <a:t>, money </a:t>
            </a:r>
            <a:r>
              <a:rPr lang="it-IT" sz="2400" dirty="0" err="1"/>
              <a:t>laundering</a:t>
            </a:r>
            <a:r>
              <a:rPr lang="it-IT" sz="2400" dirty="0"/>
              <a:t>, </a:t>
            </a:r>
            <a:r>
              <a:rPr lang="it-IT" sz="2400" dirty="0" err="1"/>
              <a:t>evasion</a:t>
            </a:r>
            <a:r>
              <a:rPr lang="it-IT" sz="2400" dirty="0"/>
              <a:t>, and kidnapping</a:t>
            </a:r>
          </a:p>
          <a:p>
            <a:r>
              <a:rPr lang="en-US" sz="2400" dirty="0"/>
              <a:t>Dataset content:</a:t>
            </a:r>
          </a:p>
          <a:p>
            <a:pPr lvl="1"/>
            <a:r>
              <a:rPr lang="en-US" sz="2000" dirty="0"/>
              <a:t>URL of the web page containing the news article, </a:t>
            </a:r>
          </a:p>
          <a:p>
            <a:pPr lvl="1"/>
            <a:r>
              <a:rPr lang="en-US" sz="2000" dirty="0"/>
              <a:t>title of the news article, sub-title, text, </a:t>
            </a:r>
          </a:p>
          <a:p>
            <a:pPr lvl="1"/>
            <a:r>
              <a:rPr lang="en-US" sz="2000" dirty="0"/>
              <a:t>place where the crime occurred, </a:t>
            </a:r>
          </a:p>
          <a:p>
            <a:pPr lvl="1"/>
            <a:r>
              <a:rPr lang="en-US" sz="2000" dirty="0"/>
              <a:t>date of publication and date of crime event,</a:t>
            </a:r>
          </a:p>
          <a:p>
            <a:pPr lvl="1"/>
            <a:r>
              <a:rPr lang="en-US" sz="2000" dirty="0"/>
              <a:t>crime category</a:t>
            </a:r>
          </a:p>
          <a:p>
            <a:r>
              <a:rPr lang="en-US" sz="2200" b="1" dirty="0"/>
              <a:t>Unbalanced</a:t>
            </a:r>
            <a:r>
              <a:rPr lang="en-US" sz="2200" dirty="0"/>
              <a:t> dataset on the crime category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1614607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EB1CB9-5B4B-455E-98ED-357B9F14A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approach</a:t>
            </a:r>
            <a:endParaRPr lang="it-IT" dirty="0"/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7BC9B61D-8E8A-4F62-BB9D-F80AEF0A785D}"/>
              </a:ext>
            </a:extLst>
          </p:cNvPr>
          <p:cNvSpPr/>
          <p:nvPr/>
        </p:nvSpPr>
        <p:spPr>
          <a:xfrm>
            <a:off x="3166014" y="1506856"/>
            <a:ext cx="5859971" cy="1534156"/>
          </a:xfrm>
          <a:prstGeom prst="roundRect">
            <a:avLst/>
          </a:prstGeom>
          <a:solidFill>
            <a:srgbClr val="97446E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Computing the news articles representation using </a:t>
            </a:r>
            <a:r>
              <a:rPr lang="en-US" sz="2400" b="1" dirty="0">
                <a:solidFill>
                  <a:schemeClr val="tx1"/>
                </a:solidFill>
              </a:rPr>
              <a:t>WORD EMBEDDINGS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28" name="Rettangolo con angoli arrotondati 27">
            <a:extLst>
              <a:ext uri="{FF2B5EF4-FFF2-40B4-BE49-F238E27FC236}">
                <a16:creationId xmlns:a16="http://schemas.microsoft.com/office/drawing/2014/main" id="{9E2CF38C-AAFF-43D2-8EBE-CF9119B9BE89}"/>
              </a:ext>
            </a:extLst>
          </p:cNvPr>
          <p:cNvSpPr/>
          <p:nvPr/>
        </p:nvSpPr>
        <p:spPr>
          <a:xfrm>
            <a:off x="457200" y="3983676"/>
            <a:ext cx="5379720" cy="2036124"/>
          </a:xfrm>
          <a:prstGeom prst="roundRect">
            <a:avLst/>
          </a:prstGeom>
          <a:solidFill>
            <a:srgbClr val="97446E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Training a </a:t>
            </a:r>
            <a:r>
              <a:rPr lang="en-US" sz="2400" b="1" dirty="0">
                <a:solidFill>
                  <a:schemeClr val="tx1"/>
                </a:solidFill>
              </a:rPr>
              <a:t>SUPERVISED MODEL</a:t>
            </a:r>
            <a:r>
              <a:rPr lang="en-US" sz="2400" dirty="0">
                <a:solidFill>
                  <a:schemeClr val="tx1"/>
                </a:solidFill>
              </a:rPr>
              <a:t> with the news articles representation and the associated labels (crime category)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C5CE270C-219C-481A-8D0F-5F0B7D1EF6F7}"/>
              </a:ext>
            </a:extLst>
          </p:cNvPr>
          <p:cNvSpPr/>
          <p:nvPr/>
        </p:nvSpPr>
        <p:spPr>
          <a:xfrm>
            <a:off x="6355080" y="3983676"/>
            <a:ext cx="5379720" cy="2039112"/>
          </a:xfrm>
          <a:prstGeom prst="roundRect">
            <a:avLst/>
          </a:prstGeom>
          <a:solidFill>
            <a:srgbClr val="97446E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Providing the news articles representation as input to an </a:t>
            </a:r>
            <a:r>
              <a:rPr lang="en-US" sz="2400" b="1" dirty="0">
                <a:solidFill>
                  <a:schemeClr val="tx1"/>
                </a:solidFill>
              </a:rPr>
              <a:t>UNSUPERVISED MODEL</a:t>
            </a:r>
            <a:r>
              <a:rPr lang="en-US" sz="2400" dirty="0">
                <a:solidFill>
                  <a:schemeClr val="tx1"/>
                </a:solidFill>
              </a:rPr>
              <a:t> (clustering) and studying the clusters</a:t>
            </a:r>
            <a:endParaRPr lang="it-IT" sz="2400" dirty="0">
              <a:solidFill>
                <a:schemeClr val="tx1"/>
              </a:solidFill>
            </a:endParaRPr>
          </a:p>
        </p:txBody>
      </p: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1DBA28AE-9D3E-4C2A-B432-672B80D4C672}"/>
              </a:ext>
            </a:extLst>
          </p:cNvPr>
          <p:cNvCxnSpPr/>
          <p:nvPr/>
        </p:nvCxnSpPr>
        <p:spPr>
          <a:xfrm flipH="1">
            <a:off x="4130040" y="3185160"/>
            <a:ext cx="548640" cy="411480"/>
          </a:xfrm>
          <a:prstGeom prst="straightConnector1">
            <a:avLst/>
          </a:prstGeom>
          <a:ln w="57150">
            <a:solidFill>
              <a:srgbClr val="4200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8018E237-33BA-4400-9316-8C7A62AE40B7}"/>
              </a:ext>
            </a:extLst>
          </p:cNvPr>
          <p:cNvCxnSpPr>
            <a:cxnSpLocks/>
          </p:cNvCxnSpPr>
          <p:nvPr/>
        </p:nvCxnSpPr>
        <p:spPr>
          <a:xfrm>
            <a:off x="7239002" y="3185160"/>
            <a:ext cx="548640" cy="411480"/>
          </a:xfrm>
          <a:prstGeom prst="straightConnector1">
            <a:avLst/>
          </a:prstGeom>
          <a:ln w="57150">
            <a:solidFill>
              <a:srgbClr val="4200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6CE7D3C6-E8D5-443F-8CC3-103D6B1F4ED8}"/>
              </a:ext>
            </a:extLst>
          </p:cNvPr>
          <p:cNvSpPr txBox="1"/>
          <p:nvPr/>
        </p:nvSpPr>
        <p:spPr>
          <a:xfrm>
            <a:off x="800004" y="3752843"/>
            <a:ext cx="4732020" cy="457200"/>
          </a:xfrm>
          <a:prstGeom prst="rect">
            <a:avLst/>
          </a:prstGeom>
          <a:solidFill>
            <a:schemeClr val="bg1"/>
          </a:solidFill>
          <a:ln>
            <a:solidFill>
              <a:srgbClr val="97446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420023"/>
                </a:solidFill>
              </a:rPr>
              <a:t>SUPERVISED TEXT CATEGORIZATION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1AAC553B-97A9-40BE-9917-7E82220220BE}"/>
              </a:ext>
            </a:extLst>
          </p:cNvPr>
          <p:cNvSpPr txBox="1"/>
          <p:nvPr/>
        </p:nvSpPr>
        <p:spPr>
          <a:xfrm>
            <a:off x="6488430" y="3752843"/>
            <a:ext cx="5120640" cy="457200"/>
          </a:xfrm>
          <a:prstGeom prst="rect">
            <a:avLst/>
          </a:prstGeom>
          <a:solidFill>
            <a:schemeClr val="bg1"/>
          </a:solidFill>
          <a:ln>
            <a:solidFill>
              <a:srgbClr val="97446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420023"/>
                </a:solidFill>
              </a:rPr>
              <a:t>UNSUPERVISED TEXT CATEGORIZATION</a:t>
            </a:r>
          </a:p>
        </p:txBody>
      </p:sp>
    </p:spTree>
    <p:extLst>
      <p:ext uri="{BB962C8B-B14F-4D97-AF65-F5344CB8AC3E}">
        <p14:creationId xmlns:p14="http://schemas.microsoft.com/office/powerpoint/2010/main" val="206789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8" grpId="0" animBg="1"/>
      <p:bldP spid="39" grpId="0" animBg="1"/>
      <p:bldP spid="41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EB1CB9-5B4B-455E-98ED-357B9F14A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News </a:t>
            </a:r>
            <a:r>
              <a:rPr lang="it-IT" dirty="0" err="1"/>
              <a:t>articles</a:t>
            </a:r>
            <a:r>
              <a:rPr lang="it-IT" dirty="0"/>
              <a:t> </a:t>
            </a:r>
            <a:r>
              <a:rPr lang="it-IT" dirty="0" err="1"/>
              <a:t>representation</a:t>
            </a:r>
            <a:endParaRPr lang="it-IT" dirty="0"/>
          </a:p>
        </p:txBody>
      </p:sp>
      <p:pic>
        <p:nvPicPr>
          <p:cNvPr id="23" name="Segnaposto contenuto 4">
            <a:extLst>
              <a:ext uri="{FF2B5EF4-FFF2-40B4-BE49-F238E27FC236}">
                <a16:creationId xmlns:a16="http://schemas.microsoft.com/office/drawing/2014/main" id="{7B7CAA24-88F0-43F1-84DA-0871061B8E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1"/>
          <a:stretch/>
        </p:blipFill>
        <p:spPr>
          <a:xfrm>
            <a:off x="10079475" y="2679210"/>
            <a:ext cx="2072597" cy="3189252"/>
          </a:xfrm>
          <a:prstGeom prst="rect">
            <a:avLst/>
          </a:prstGeom>
        </p:spPr>
      </p:pic>
      <p:sp>
        <p:nvSpPr>
          <p:cNvPr id="26" name="Rettangolo con angoli arrotondati 25">
            <a:extLst>
              <a:ext uri="{FF2B5EF4-FFF2-40B4-BE49-F238E27FC236}">
                <a16:creationId xmlns:a16="http://schemas.microsoft.com/office/drawing/2014/main" id="{D767B166-16A9-4855-B690-5C109A76D660}"/>
              </a:ext>
            </a:extLst>
          </p:cNvPr>
          <p:cNvSpPr/>
          <p:nvPr/>
        </p:nvSpPr>
        <p:spPr>
          <a:xfrm>
            <a:off x="3373885" y="4751000"/>
            <a:ext cx="2155673" cy="1554480"/>
          </a:xfrm>
          <a:prstGeom prst="roundRect">
            <a:avLst/>
          </a:prstGeom>
          <a:solidFill>
            <a:srgbClr val="97446E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LEMMATIZATION</a:t>
            </a:r>
            <a:endParaRPr lang="it-IT" sz="2000" b="1" dirty="0">
              <a:solidFill>
                <a:schemeClr val="tx1"/>
              </a:solidFill>
            </a:endParaRPr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1D850F7B-024D-4F09-902E-C07D763E13C1}"/>
              </a:ext>
            </a:extLst>
          </p:cNvPr>
          <p:cNvSpPr/>
          <p:nvPr/>
        </p:nvSpPr>
        <p:spPr>
          <a:xfrm>
            <a:off x="3691956" y="2189078"/>
            <a:ext cx="1811831" cy="1554480"/>
          </a:xfrm>
          <a:prstGeom prst="roundRect">
            <a:avLst/>
          </a:prstGeom>
          <a:solidFill>
            <a:srgbClr val="97446E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STOPWORDS REMOVAL</a:t>
            </a:r>
            <a:endParaRPr lang="it-IT" sz="2000" b="1" dirty="0">
              <a:solidFill>
                <a:schemeClr val="tx1"/>
              </a:solidFill>
            </a:endParaRPr>
          </a:p>
        </p:txBody>
      </p:sp>
      <p:sp>
        <p:nvSpPr>
          <p:cNvPr id="28" name="Rettangolo con angoli arrotondati 27">
            <a:extLst>
              <a:ext uri="{FF2B5EF4-FFF2-40B4-BE49-F238E27FC236}">
                <a16:creationId xmlns:a16="http://schemas.microsoft.com/office/drawing/2014/main" id="{9E2CF38C-AAFF-43D2-8EBE-CF9119B9BE89}"/>
              </a:ext>
            </a:extLst>
          </p:cNvPr>
          <p:cNvSpPr/>
          <p:nvPr/>
        </p:nvSpPr>
        <p:spPr>
          <a:xfrm>
            <a:off x="5842297" y="2206835"/>
            <a:ext cx="1700156" cy="4056805"/>
          </a:xfrm>
          <a:prstGeom prst="roundRect">
            <a:avLst/>
          </a:prstGeom>
          <a:solidFill>
            <a:srgbClr val="97446E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WORD EMBEDDING EXTRACTION</a:t>
            </a:r>
            <a:endParaRPr lang="it-IT" sz="2000" b="1" dirty="0">
              <a:solidFill>
                <a:schemeClr val="tx1"/>
              </a:solidFill>
            </a:endParaRPr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65CF4B72-A50D-4840-8BFB-DAF8E9E0E3BA}"/>
              </a:ext>
            </a:extLst>
          </p:cNvPr>
          <p:cNvSpPr/>
          <p:nvPr/>
        </p:nvSpPr>
        <p:spPr>
          <a:xfrm>
            <a:off x="7858936" y="2206834"/>
            <a:ext cx="1700156" cy="1999405"/>
          </a:xfrm>
          <a:prstGeom prst="roundRect">
            <a:avLst/>
          </a:prstGeom>
          <a:solidFill>
            <a:srgbClr val="97446E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SIMPLE AVERAGE COMPUTING</a:t>
            </a:r>
            <a:endParaRPr lang="it-IT" sz="2000" b="1" dirty="0">
              <a:solidFill>
                <a:schemeClr val="tx1"/>
              </a:solidFill>
            </a:endParaRPr>
          </a:p>
        </p:txBody>
      </p:sp>
      <p:sp>
        <p:nvSpPr>
          <p:cNvPr id="31" name="Rettangolo con angoli arrotondati 30">
            <a:extLst>
              <a:ext uri="{FF2B5EF4-FFF2-40B4-BE49-F238E27FC236}">
                <a16:creationId xmlns:a16="http://schemas.microsoft.com/office/drawing/2014/main" id="{1CF3B0B2-7FD7-4A8D-A435-3E9FD1F7BD46}"/>
              </a:ext>
            </a:extLst>
          </p:cNvPr>
          <p:cNvSpPr/>
          <p:nvPr/>
        </p:nvSpPr>
        <p:spPr>
          <a:xfrm>
            <a:off x="7844474" y="4409048"/>
            <a:ext cx="1714618" cy="1854592"/>
          </a:xfrm>
          <a:prstGeom prst="roundRect">
            <a:avLst/>
          </a:prstGeom>
          <a:solidFill>
            <a:srgbClr val="97446E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TF</a:t>
            </a:r>
            <a:r>
              <a:rPr lang="it-IT" sz="2000" b="1" dirty="0">
                <a:solidFill>
                  <a:schemeClr val="tx1"/>
                </a:solidFill>
              </a:rPr>
              <a:t>-</a:t>
            </a:r>
            <a:r>
              <a:rPr lang="en-US" sz="2000" b="1" dirty="0">
                <a:solidFill>
                  <a:schemeClr val="tx1"/>
                </a:solidFill>
              </a:rPr>
              <a:t>IDF WEIGHTED AVERAGE COMPUTING</a:t>
            </a:r>
            <a:endParaRPr lang="it-IT" sz="2000" b="1" dirty="0">
              <a:solidFill>
                <a:schemeClr val="tx1"/>
              </a:solidFill>
            </a:endParaRP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7BC9B61D-8E8A-4F62-BB9D-F80AEF0A785D}"/>
              </a:ext>
            </a:extLst>
          </p:cNvPr>
          <p:cNvSpPr/>
          <p:nvPr/>
        </p:nvSpPr>
        <p:spPr>
          <a:xfrm>
            <a:off x="1383378" y="2189078"/>
            <a:ext cx="1938020" cy="1554480"/>
          </a:xfrm>
          <a:prstGeom prst="roundRect">
            <a:avLst/>
          </a:prstGeom>
          <a:solidFill>
            <a:srgbClr val="97446E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TOKENIZATION</a:t>
            </a:r>
            <a:endParaRPr lang="it-IT" sz="2000" b="1" dirty="0">
              <a:solidFill>
                <a:schemeClr val="tx1"/>
              </a:solidFill>
            </a:endParaRPr>
          </a:p>
        </p:txBody>
      </p:sp>
      <p:sp>
        <p:nvSpPr>
          <p:cNvPr id="20" name="Freccia a destra 19">
            <a:extLst>
              <a:ext uri="{FF2B5EF4-FFF2-40B4-BE49-F238E27FC236}">
                <a16:creationId xmlns:a16="http://schemas.microsoft.com/office/drawing/2014/main" id="{E5CB93BE-7D32-4410-A85B-291329C6D8E6}"/>
              </a:ext>
            </a:extLst>
          </p:cNvPr>
          <p:cNvSpPr/>
          <p:nvPr/>
        </p:nvSpPr>
        <p:spPr>
          <a:xfrm>
            <a:off x="851160" y="2671465"/>
            <a:ext cx="710688" cy="5897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2" name="Segnaposto contenuto 4">
            <a:extLst>
              <a:ext uri="{FF2B5EF4-FFF2-40B4-BE49-F238E27FC236}">
                <a16:creationId xmlns:a16="http://schemas.microsoft.com/office/drawing/2014/main" id="{3E1401BE-4F8B-403E-A20F-89CBD44B15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" r="88541" b="37873"/>
          <a:stretch/>
        </p:blipFill>
        <p:spPr>
          <a:xfrm>
            <a:off x="22554" y="2189078"/>
            <a:ext cx="1089965" cy="2017161"/>
          </a:xfrm>
          <a:prstGeom prst="rect">
            <a:avLst/>
          </a:prstGeom>
        </p:spPr>
      </p:pic>
      <p:sp>
        <p:nvSpPr>
          <p:cNvPr id="29" name="Freccia a destra 28">
            <a:extLst>
              <a:ext uri="{FF2B5EF4-FFF2-40B4-BE49-F238E27FC236}">
                <a16:creationId xmlns:a16="http://schemas.microsoft.com/office/drawing/2014/main" id="{5067ECE0-D039-4FB7-9AD5-4FD7939025E3}"/>
              </a:ext>
            </a:extLst>
          </p:cNvPr>
          <p:cNvSpPr/>
          <p:nvPr/>
        </p:nvSpPr>
        <p:spPr>
          <a:xfrm>
            <a:off x="3321398" y="2698130"/>
            <a:ext cx="499363" cy="589705"/>
          </a:xfrm>
          <a:prstGeom prst="rightArrow">
            <a:avLst>
              <a:gd name="adj1" fmla="val 50000"/>
              <a:gd name="adj2" fmla="val 59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Freccia a destra 31">
            <a:extLst>
              <a:ext uri="{FF2B5EF4-FFF2-40B4-BE49-F238E27FC236}">
                <a16:creationId xmlns:a16="http://schemas.microsoft.com/office/drawing/2014/main" id="{5CE66E7D-1C6D-457C-90AD-A9E454FA7435}"/>
              </a:ext>
            </a:extLst>
          </p:cNvPr>
          <p:cNvSpPr/>
          <p:nvPr/>
        </p:nvSpPr>
        <p:spPr>
          <a:xfrm>
            <a:off x="5503787" y="2691971"/>
            <a:ext cx="499363" cy="589705"/>
          </a:xfrm>
          <a:prstGeom prst="rightArrow">
            <a:avLst>
              <a:gd name="adj1" fmla="val 50000"/>
              <a:gd name="adj2" fmla="val 59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Freccia a destra 38">
            <a:extLst>
              <a:ext uri="{FF2B5EF4-FFF2-40B4-BE49-F238E27FC236}">
                <a16:creationId xmlns:a16="http://schemas.microsoft.com/office/drawing/2014/main" id="{D554A11E-0D74-4328-8766-6AE8E33A4DAD}"/>
              </a:ext>
            </a:extLst>
          </p:cNvPr>
          <p:cNvSpPr/>
          <p:nvPr/>
        </p:nvSpPr>
        <p:spPr>
          <a:xfrm>
            <a:off x="7549016" y="2701943"/>
            <a:ext cx="499363" cy="589705"/>
          </a:xfrm>
          <a:prstGeom prst="rightArrow">
            <a:avLst>
              <a:gd name="adj1" fmla="val 50000"/>
              <a:gd name="adj2" fmla="val 59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Freccia a destra 39">
            <a:extLst>
              <a:ext uri="{FF2B5EF4-FFF2-40B4-BE49-F238E27FC236}">
                <a16:creationId xmlns:a16="http://schemas.microsoft.com/office/drawing/2014/main" id="{58088BB5-0886-4517-94C6-9839CDC63FB6}"/>
              </a:ext>
            </a:extLst>
          </p:cNvPr>
          <p:cNvSpPr/>
          <p:nvPr/>
        </p:nvSpPr>
        <p:spPr>
          <a:xfrm>
            <a:off x="7549016" y="5019263"/>
            <a:ext cx="499363" cy="589705"/>
          </a:xfrm>
          <a:prstGeom prst="rightArrow">
            <a:avLst>
              <a:gd name="adj1" fmla="val 50000"/>
              <a:gd name="adj2" fmla="val 59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Freccia a destra 40">
            <a:extLst>
              <a:ext uri="{FF2B5EF4-FFF2-40B4-BE49-F238E27FC236}">
                <a16:creationId xmlns:a16="http://schemas.microsoft.com/office/drawing/2014/main" id="{5B261DE5-150D-43BC-9142-CFDF036CFA3A}"/>
              </a:ext>
            </a:extLst>
          </p:cNvPr>
          <p:cNvSpPr/>
          <p:nvPr/>
        </p:nvSpPr>
        <p:spPr>
          <a:xfrm>
            <a:off x="9569602" y="5104554"/>
            <a:ext cx="499363" cy="589705"/>
          </a:xfrm>
          <a:prstGeom prst="rightArrow">
            <a:avLst>
              <a:gd name="adj1" fmla="val 50000"/>
              <a:gd name="adj2" fmla="val 59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Freccia a destra 41">
            <a:extLst>
              <a:ext uri="{FF2B5EF4-FFF2-40B4-BE49-F238E27FC236}">
                <a16:creationId xmlns:a16="http://schemas.microsoft.com/office/drawing/2014/main" id="{92951485-0C13-4305-B10F-4E6D4C953629}"/>
              </a:ext>
            </a:extLst>
          </p:cNvPr>
          <p:cNvSpPr/>
          <p:nvPr/>
        </p:nvSpPr>
        <p:spPr>
          <a:xfrm>
            <a:off x="9566072" y="4409048"/>
            <a:ext cx="499363" cy="589705"/>
          </a:xfrm>
          <a:prstGeom prst="rightArrow">
            <a:avLst>
              <a:gd name="adj1" fmla="val 50000"/>
              <a:gd name="adj2" fmla="val 59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Freccia a destra 42">
            <a:extLst>
              <a:ext uri="{FF2B5EF4-FFF2-40B4-BE49-F238E27FC236}">
                <a16:creationId xmlns:a16="http://schemas.microsoft.com/office/drawing/2014/main" id="{CF3DF033-C786-4B48-802C-13F5B8AD58D5}"/>
              </a:ext>
            </a:extLst>
          </p:cNvPr>
          <p:cNvSpPr/>
          <p:nvPr/>
        </p:nvSpPr>
        <p:spPr>
          <a:xfrm>
            <a:off x="9563988" y="3592635"/>
            <a:ext cx="499363" cy="589705"/>
          </a:xfrm>
          <a:prstGeom prst="rightArrow">
            <a:avLst>
              <a:gd name="adj1" fmla="val 50000"/>
              <a:gd name="adj2" fmla="val 59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Freccia a destra 43">
            <a:extLst>
              <a:ext uri="{FF2B5EF4-FFF2-40B4-BE49-F238E27FC236}">
                <a16:creationId xmlns:a16="http://schemas.microsoft.com/office/drawing/2014/main" id="{10A3515F-68F1-4349-88C0-13A95D454EC5}"/>
              </a:ext>
            </a:extLst>
          </p:cNvPr>
          <p:cNvSpPr/>
          <p:nvPr/>
        </p:nvSpPr>
        <p:spPr>
          <a:xfrm>
            <a:off x="9563988" y="2850530"/>
            <a:ext cx="499363" cy="589705"/>
          </a:xfrm>
          <a:prstGeom prst="rightArrow">
            <a:avLst>
              <a:gd name="adj1" fmla="val 50000"/>
              <a:gd name="adj2" fmla="val 59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Freccia a destra 44">
            <a:extLst>
              <a:ext uri="{FF2B5EF4-FFF2-40B4-BE49-F238E27FC236}">
                <a16:creationId xmlns:a16="http://schemas.microsoft.com/office/drawing/2014/main" id="{5C99C620-FD45-4FE6-8823-0444693AD745}"/>
              </a:ext>
            </a:extLst>
          </p:cNvPr>
          <p:cNvSpPr/>
          <p:nvPr/>
        </p:nvSpPr>
        <p:spPr>
          <a:xfrm rot="5400000">
            <a:off x="4237572" y="4008092"/>
            <a:ext cx="711569" cy="589705"/>
          </a:xfrm>
          <a:prstGeom prst="rightArrow">
            <a:avLst>
              <a:gd name="adj1" fmla="val 50000"/>
              <a:gd name="adj2" fmla="val 59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Freccia a destra 45">
            <a:extLst>
              <a:ext uri="{FF2B5EF4-FFF2-40B4-BE49-F238E27FC236}">
                <a16:creationId xmlns:a16="http://schemas.microsoft.com/office/drawing/2014/main" id="{519500B0-8472-49E1-826A-3BC94B6A83B6}"/>
              </a:ext>
            </a:extLst>
          </p:cNvPr>
          <p:cNvSpPr/>
          <p:nvPr/>
        </p:nvSpPr>
        <p:spPr>
          <a:xfrm>
            <a:off x="5527178" y="5233387"/>
            <a:ext cx="499363" cy="589705"/>
          </a:xfrm>
          <a:prstGeom prst="rightArrow">
            <a:avLst>
              <a:gd name="adj1" fmla="val 50000"/>
              <a:gd name="adj2" fmla="val 59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72D579C-6061-442A-B25E-329E899E68BC}"/>
              </a:ext>
            </a:extLst>
          </p:cNvPr>
          <p:cNvSpPr txBox="1"/>
          <p:nvPr/>
        </p:nvSpPr>
        <p:spPr>
          <a:xfrm>
            <a:off x="8736772" y="1695813"/>
            <a:ext cx="3711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4 </a:t>
            </a:r>
            <a:r>
              <a:rPr lang="it-IT" sz="2400" dirty="0" err="1"/>
              <a:t>types</a:t>
            </a:r>
            <a:r>
              <a:rPr lang="it-IT" sz="2400" dirty="0"/>
              <a:t> of news </a:t>
            </a:r>
            <a:r>
              <a:rPr lang="it-IT" sz="2400" dirty="0" err="1"/>
              <a:t>articles</a:t>
            </a:r>
            <a:r>
              <a:rPr lang="it-IT" sz="2400" dirty="0"/>
              <a:t> </a:t>
            </a:r>
            <a:r>
              <a:rPr lang="it-IT" sz="2400" dirty="0" err="1"/>
              <a:t>representation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28761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0" grpId="0" animBg="1"/>
      <p:bldP spid="31" grpId="0" animBg="1"/>
      <p:bldP spid="18" grpId="0" animBg="1"/>
      <p:bldP spid="20" grpId="0" animBg="1"/>
      <p:bldP spid="29" grpId="0" animBg="1"/>
      <p:bldP spid="32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90503B-FB8B-4D90-A9A1-1C5D87F71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Word </a:t>
            </a:r>
            <a:r>
              <a:rPr lang="it-IT" dirty="0" err="1"/>
              <a:t>Embedding</a:t>
            </a:r>
            <a:r>
              <a:rPr lang="it-IT" dirty="0"/>
              <a:t> </a:t>
            </a:r>
            <a:r>
              <a:rPr lang="it-IT" dirty="0" err="1"/>
              <a:t>extraction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59401C8-EEFE-4B6F-895E-2C4AD2526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/>
              <a:t>3 </a:t>
            </a:r>
            <a:r>
              <a:rPr lang="it-IT" sz="2800" b="1" dirty="0"/>
              <a:t>Word2Vec</a:t>
            </a:r>
            <a:r>
              <a:rPr lang="it-IT" sz="2800" dirty="0"/>
              <a:t> models:</a:t>
            </a:r>
          </a:p>
          <a:p>
            <a:r>
              <a:rPr lang="en-US" sz="2800" b="1" dirty="0"/>
              <a:t>M1</a:t>
            </a:r>
            <a:r>
              <a:rPr lang="en-US" sz="2800" dirty="0"/>
              <a:t>: an existing Italian model, pre-trained on a 2.6 GB dataset (a dump of Wikipedia, Italian Google News and anonymized chats of the customer care chatbot Laila).</a:t>
            </a:r>
          </a:p>
          <a:p>
            <a:r>
              <a:rPr lang="en-US" sz="2800" b="1" dirty="0"/>
              <a:t>M2</a:t>
            </a:r>
            <a:r>
              <a:rPr lang="en-US" sz="2800" dirty="0"/>
              <a:t>: a Skip-Gram model trained from scratch on our Italian crime news dataset for 30 epochs</a:t>
            </a:r>
          </a:p>
          <a:p>
            <a:r>
              <a:rPr lang="en-US" sz="2800" b="1" dirty="0"/>
              <a:t>M3</a:t>
            </a:r>
            <a:r>
              <a:rPr lang="en-US" sz="2800" dirty="0"/>
              <a:t>: a Skip-Gram model which has been trained on our Italian crime news dataset for 5 epochs, starting from the embeddings of M1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426044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2A6DED-DA3F-4FAD-9436-EC725938C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News </a:t>
            </a:r>
            <a:r>
              <a:rPr lang="it-IT" dirty="0" err="1"/>
              <a:t>articles</a:t>
            </a:r>
            <a:r>
              <a:rPr lang="it-IT" dirty="0"/>
              <a:t> </a:t>
            </a:r>
            <a:r>
              <a:rPr lang="it-IT" dirty="0" err="1"/>
              <a:t>representation</a:t>
            </a:r>
            <a:endParaRPr lang="it-IT" dirty="0"/>
          </a:p>
        </p:txBody>
      </p:sp>
      <p:pic>
        <p:nvPicPr>
          <p:cNvPr id="4" name="Segnaposto contenuto 4">
            <a:extLst>
              <a:ext uri="{FF2B5EF4-FFF2-40B4-BE49-F238E27FC236}">
                <a16:creationId xmlns:a16="http://schemas.microsoft.com/office/drawing/2014/main" id="{6C1B0EBE-913F-4285-8155-16255142EF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1"/>
          <a:stretch/>
        </p:blipFill>
        <p:spPr>
          <a:xfrm>
            <a:off x="2931893" y="2024952"/>
            <a:ext cx="2072597" cy="318925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997799E9-66DE-49C4-A1C7-30BA48FFDECD}"/>
              </a:ext>
            </a:extLst>
          </p:cNvPr>
          <p:cNvSpPr txBox="1"/>
          <p:nvPr/>
        </p:nvSpPr>
        <p:spPr>
          <a:xfrm>
            <a:off x="7955280" y="2256582"/>
            <a:ext cx="853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/>
              <a:t>M1</a:t>
            </a:r>
          </a:p>
          <a:p>
            <a:endParaRPr lang="it-IT" sz="3200" b="1" dirty="0"/>
          </a:p>
          <a:p>
            <a:r>
              <a:rPr lang="it-IT" sz="3200" b="1" dirty="0"/>
              <a:t>M2</a:t>
            </a:r>
          </a:p>
          <a:p>
            <a:endParaRPr lang="it-IT" sz="3200" b="1" dirty="0"/>
          </a:p>
          <a:p>
            <a:r>
              <a:rPr lang="it-IT" sz="3200" b="1" dirty="0"/>
              <a:t>M3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582D785B-BE4D-4363-AB05-0771CEC046E8}"/>
              </a:ext>
            </a:extLst>
          </p:cNvPr>
          <p:cNvCxnSpPr/>
          <p:nvPr/>
        </p:nvCxnSpPr>
        <p:spPr>
          <a:xfrm>
            <a:off x="5151120" y="2288505"/>
            <a:ext cx="2667000" cy="198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36572A24-81BA-4FAA-8E13-BA54D8A85421}"/>
              </a:ext>
            </a:extLst>
          </p:cNvPr>
          <p:cNvCxnSpPr>
            <a:cxnSpLocks/>
          </p:cNvCxnSpPr>
          <p:nvPr/>
        </p:nvCxnSpPr>
        <p:spPr>
          <a:xfrm>
            <a:off x="5141650" y="2456145"/>
            <a:ext cx="2676470" cy="1074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EC363748-5E22-4B02-8A6C-F6F4208CB04E}"/>
              </a:ext>
            </a:extLst>
          </p:cNvPr>
          <p:cNvCxnSpPr>
            <a:cxnSpLocks/>
          </p:cNvCxnSpPr>
          <p:nvPr/>
        </p:nvCxnSpPr>
        <p:spPr>
          <a:xfrm>
            <a:off x="5214965" y="2654265"/>
            <a:ext cx="2603155" cy="1735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43648714-D0E2-4045-AB65-E2C1386D4F18}"/>
              </a:ext>
            </a:extLst>
          </p:cNvPr>
          <p:cNvCxnSpPr>
            <a:cxnSpLocks/>
          </p:cNvCxnSpPr>
          <p:nvPr/>
        </p:nvCxnSpPr>
        <p:spPr>
          <a:xfrm flipV="1">
            <a:off x="5141650" y="2622342"/>
            <a:ext cx="2676470" cy="563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EBE31904-FC91-4EFF-9815-6C268C4B91F1}"/>
              </a:ext>
            </a:extLst>
          </p:cNvPr>
          <p:cNvCxnSpPr>
            <a:cxnSpLocks/>
          </p:cNvCxnSpPr>
          <p:nvPr/>
        </p:nvCxnSpPr>
        <p:spPr>
          <a:xfrm flipV="1">
            <a:off x="5141650" y="3619578"/>
            <a:ext cx="2676470" cy="420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B209AD1A-9167-4E25-AEC0-9D68413D8802}"/>
              </a:ext>
            </a:extLst>
          </p:cNvPr>
          <p:cNvCxnSpPr>
            <a:cxnSpLocks/>
          </p:cNvCxnSpPr>
          <p:nvPr/>
        </p:nvCxnSpPr>
        <p:spPr>
          <a:xfrm>
            <a:off x="5151120" y="3327220"/>
            <a:ext cx="2667000" cy="235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9708F1DB-6524-488A-ACED-9755D67CA873}"/>
              </a:ext>
            </a:extLst>
          </p:cNvPr>
          <p:cNvCxnSpPr>
            <a:cxnSpLocks/>
          </p:cNvCxnSpPr>
          <p:nvPr/>
        </p:nvCxnSpPr>
        <p:spPr>
          <a:xfrm>
            <a:off x="5141650" y="3444732"/>
            <a:ext cx="2676470" cy="1093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4C601A54-DC70-4EE6-B6AF-4A562EB4F4A4}"/>
              </a:ext>
            </a:extLst>
          </p:cNvPr>
          <p:cNvCxnSpPr>
            <a:cxnSpLocks/>
          </p:cNvCxnSpPr>
          <p:nvPr/>
        </p:nvCxnSpPr>
        <p:spPr>
          <a:xfrm flipV="1">
            <a:off x="5141650" y="2745135"/>
            <a:ext cx="2676470" cy="1084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36D07588-BBD1-4C2E-A62E-80426DB8A8F3}"/>
              </a:ext>
            </a:extLst>
          </p:cNvPr>
          <p:cNvCxnSpPr>
            <a:cxnSpLocks/>
          </p:cNvCxnSpPr>
          <p:nvPr/>
        </p:nvCxnSpPr>
        <p:spPr>
          <a:xfrm>
            <a:off x="5141650" y="4128922"/>
            <a:ext cx="2676470" cy="527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0C7B5018-1F0A-4C00-8E56-80053149F3D2}"/>
              </a:ext>
            </a:extLst>
          </p:cNvPr>
          <p:cNvCxnSpPr>
            <a:cxnSpLocks/>
          </p:cNvCxnSpPr>
          <p:nvPr/>
        </p:nvCxnSpPr>
        <p:spPr>
          <a:xfrm flipV="1">
            <a:off x="5059681" y="2904282"/>
            <a:ext cx="2758439" cy="1841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7C4211FF-3403-4473-BCE6-F4CD582287FF}"/>
              </a:ext>
            </a:extLst>
          </p:cNvPr>
          <p:cNvCxnSpPr>
            <a:cxnSpLocks/>
          </p:cNvCxnSpPr>
          <p:nvPr/>
        </p:nvCxnSpPr>
        <p:spPr>
          <a:xfrm flipV="1">
            <a:off x="5059681" y="3697959"/>
            <a:ext cx="2758439" cy="1188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040E6FA4-69A4-4F53-AB25-827DFDBACF95}"/>
              </a:ext>
            </a:extLst>
          </p:cNvPr>
          <p:cNvCxnSpPr>
            <a:cxnSpLocks/>
          </p:cNvCxnSpPr>
          <p:nvPr/>
        </p:nvCxnSpPr>
        <p:spPr>
          <a:xfrm flipV="1">
            <a:off x="5151120" y="4745326"/>
            <a:ext cx="2667000" cy="254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27761F0B-265F-4072-BC71-9B49265A896C}"/>
              </a:ext>
            </a:extLst>
          </p:cNvPr>
          <p:cNvSpPr txBox="1"/>
          <p:nvPr/>
        </p:nvSpPr>
        <p:spPr>
          <a:xfrm>
            <a:off x="777240" y="5581188"/>
            <a:ext cx="7833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12 </a:t>
            </a:r>
            <a:r>
              <a:rPr lang="it-IT" sz="2800" dirty="0" err="1"/>
              <a:t>different</a:t>
            </a:r>
            <a:r>
              <a:rPr lang="it-IT" sz="2800" dirty="0"/>
              <a:t> </a:t>
            </a:r>
            <a:r>
              <a:rPr lang="it-IT" sz="2800" dirty="0" err="1"/>
              <a:t>representations</a:t>
            </a:r>
            <a:r>
              <a:rPr lang="it-IT" sz="2800" dirty="0"/>
              <a:t> for </a:t>
            </a:r>
            <a:r>
              <a:rPr lang="it-IT" sz="2800" dirty="0" err="1"/>
              <a:t>each</a:t>
            </a:r>
            <a:r>
              <a:rPr lang="it-IT" sz="2800" dirty="0"/>
              <a:t> news </a:t>
            </a:r>
            <a:r>
              <a:rPr lang="it-IT" sz="2800" dirty="0" err="1"/>
              <a:t>article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57929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2" grpId="0"/>
    </p:bldLst>
  </p:timing>
</p:sld>
</file>

<file path=ppt/theme/theme1.xml><?xml version="1.0" encoding="utf-8"?>
<a:theme xmlns:a="http://schemas.openxmlformats.org/drawingml/2006/main" name="ConfettiVTI">
  <a:themeElements>
    <a:clrScheme name="Custom 30">
      <a:dk1>
        <a:sysClr val="windowText" lastClr="000000"/>
      </a:dk1>
      <a:lt1>
        <a:sysClr val="window" lastClr="FFFFFF"/>
      </a:lt1>
      <a:dk2>
        <a:srgbClr val="420023"/>
      </a:dk2>
      <a:lt2>
        <a:srgbClr val="FDFBF9"/>
      </a:lt2>
      <a:accent1>
        <a:srgbClr val="97446E"/>
      </a:accent1>
      <a:accent2>
        <a:srgbClr val="A40056"/>
      </a:accent2>
      <a:accent3>
        <a:srgbClr val="24BEEE"/>
      </a:accent3>
      <a:accent4>
        <a:srgbClr val="91274F"/>
      </a:accent4>
      <a:accent5>
        <a:srgbClr val="F39E29"/>
      </a:accent5>
      <a:accent6>
        <a:srgbClr val="E87450"/>
      </a:accent6>
      <a:hlink>
        <a:srgbClr val="F55D5D"/>
      </a:hlink>
      <a:folHlink>
        <a:srgbClr val="EA3A60"/>
      </a:folHlink>
    </a:clrScheme>
    <a:fontScheme name="Custom 10">
      <a:majorFont>
        <a:latin typeface="Gill Sans Nov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fettiVTI" id="{B5618F7C-B4F0-4D28-83B4-440D0519681F}" vid="{5F84EFDF-E14E-48C6-955C-990A32085A7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4769</TotalTime>
  <Words>1006</Words>
  <Application>Microsoft Office PowerPoint</Application>
  <PresentationFormat>Widescreen</PresentationFormat>
  <Paragraphs>175</Paragraphs>
  <Slides>19</Slides>
  <Notes>17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3" baseType="lpstr">
      <vt:lpstr>Arial</vt:lpstr>
      <vt:lpstr>Calibri</vt:lpstr>
      <vt:lpstr>Gill Sans Nova</vt:lpstr>
      <vt:lpstr>ConfettiVTI</vt:lpstr>
      <vt:lpstr>Using Word Embeddings for Italian Crime News Categorization</vt:lpstr>
      <vt:lpstr>Crime categorization</vt:lpstr>
      <vt:lpstr>Motivation</vt:lpstr>
      <vt:lpstr>Workflow</vt:lpstr>
      <vt:lpstr>Italian crime news dataset</vt:lpstr>
      <vt:lpstr>The approach</vt:lpstr>
      <vt:lpstr>News articles representation</vt:lpstr>
      <vt:lpstr>Word Embedding extraction</vt:lpstr>
      <vt:lpstr>News articles representation</vt:lpstr>
      <vt:lpstr>Supervised Text Categorization</vt:lpstr>
      <vt:lpstr>Supervised Text Categorization</vt:lpstr>
      <vt:lpstr>Supervised Text Categorization</vt:lpstr>
      <vt:lpstr>Unsupervised Text Categorization</vt:lpstr>
      <vt:lpstr>Unsupervised Text Categorization</vt:lpstr>
      <vt:lpstr>Unsupervised Text Categorization</vt:lpstr>
      <vt:lpstr>Conclusion</vt:lpstr>
      <vt:lpstr>Crime Analysis project</vt:lpstr>
      <vt:lpstr>Future Work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Word Embeddings for Italian Crime News Categorization</dc:title>
  <dc:creator>Federica Rollo</dc:creator>
  <cp:lastModifiedBy>Federica Rollo</cp:lastModifiedBy>
  <cp:revision>67</cp:revision>
  <dcterms:created xsi:type="dcterms:W3CDTF">2021-08-30T14:44:22Z</dcterms:created>
  <dcterms:modified xsi:type="dcterms:W3CDTF">2021-09-03T14:50:46Z</dcterms:modified>
</cp:coreProperties>
</file>